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6"/>
  </p:notesMasterIdLst>
  <p:sldIdLst>
    <p:sldId id="290" r:id="rId2"/>
    <p:sldId id="283" r:id="rId3"/>
    <p:sldId id="282" r:id="rId4"/>
    <p:sldId id="284" r:id="rId5"/>
    <p:sldId id="258" r:id="rId6"/>
    <p:sldId id="259" r:id="rId7"/>
    <p:sldId id="285" r:id="rId8"/>
    <p:sldId id="286" r:id="rId9"/>
    <p:sldId id="287" r:id="rId10"/>
    <p:sldId id="288" r:id="rId11"/>
    <p:sldId id="265" r:id="rId12"/>
    <p:sldId id="266" r:id="rId13"/>
    <p:sldId id="289" r:id="rId14"/>
    <p:sldId id="268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80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0" autoAdjust="0"/>
    <p:restoredTop sz="94660"/>
  </p:normalViewPr>
  <p:slideViewPr>
    <p:cSldViewPr>
      <p:cViewPr varScale="1">
        <p:scale>
          <a:sx n="109" d="100"/>
          <a:sy n="109" d="100"/>
        </p:scale>
        <p:origin x="168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8DC7F4-3DB3-4F9A-88C7-5642A4467C9E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C5F1F8-42B5-4E70-97D9-05A18162E209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400" b="1" i="1" dirty="0">
              <a:solidFill>
                <a:schemeClr val="tx1"/>
              </a:solidFill>
            </a:rPr>
            <a:t>Чистые риски </a:t>
          </a:r>
          <a:endParaRPr lang="ru-RU" sz="2400" dirty="0">
            <a:solidFill>
              <a:schemeClr val="tx1"/>
            </a:solidFill>
          </a:endParaRPr>
        </a:p>
      </dgm:t>
    </dgm:pt>
    <dgm:pt modelId="{EF17FB22-0279-49DB-B45F-5A9E3996AD93}" type="parTrans" cxnId="{7F51A619-584C-4D5B-B533-DAB7CA5A997A}">
      <dgm:prSet/>
      <dgm:spPr/>
      <dgm:t>
        <a:bodyPr/>
        <a:lstStyle/>
        <a:p>
          <a:endParaRPr lang="ru-RU"/>
        </a:p>
      </dgm:t>
    </dgm:pt>
    <dgm:pt modelId="{1B70795B-E86E-4E85-8971-828CCC92B83C}" type="sibTrans" cxnId="{7F51A619-584C-4D5B-B533-DAB7CA5A997A}">
      <dgm:prSet/>
      <dgm:spPr/>
      <dgm:t>
        <a:bodyPr/>
        <a:lstStyle/>
        <a:p>
          <a:endParaRPr lang="ru-RU"/>
        </a:p>
      </dgm:t>
    </dgm:pt>
    <dgm:pt modelId="{71809FA2-F0CA-4D92-AF29-9C390D3B24B9}">
      <dgm:prSet phldrT="[Текст]" custT="1"/>
      <dgm:spPr>
        <a:gradFill flip="none" rotWithShape="0">
          <a:gsLst>
            <a:gs pos="0">
              <a:srgbClr val="7030A0">
                <a:tint val="66000"/>
                <a:satMod val="160000"/>
              </a:srgbClr>
            </a:gs>
            <a:gs pos="50000">
              <a:srgbClr val="7030A0">
                <a:tint val="44500"/>
                <a:satMod val="160000"/>
              </a:srgbClr>
            </a:gs>
            <a:gs pos="100000">
              <a:srgbClr val="7030A0">
                <a:tint val="23500"/>
                <a:satMod val="160000"/>
              </a:srgbClr>
            </a:gs>
          </a:gsLst>
          <a:lin ang="0" scaled="1"/>
          <a:tileRect/>
        </a:gra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/>
            <a:t>означают возможность получения убытка или нулевого результата. </a:t>
          </a:r>
          <a:endParaRPr lang="ru-RU" sz="2400" b="0" dirty="0">
            <a:latin typeface="Times New Roman" pitchFamily="18" charset="0"/>
            <a:cs typeface="Times New Roman" pitchFamily="18" charset="0"/>
          </a:endParaRPr>
        </a:p>
      </dgm:t>
    </dgm:pt>
    <dgm:pt modelId="{38C9E99E-5812-4681-B76A-D0D8813A2378}" type="parTrans" cxnId="{C956A891-7DFB-4DFD-A2A0-37F98489CAAC}">
      <dgm:prSet/>
      <dgm:spPr/>
      <dgm:t>
        <a:bodyPr/>
        <a:lstStyle/>
        <a:p>
          <a:endParaRPr lang="ru-RU"/>
        </a:p>
      </dgm:t>
    </dgm:pt>
    <dgm:pt modelId="{181D8C79-C6F6-40FA-8742-44FEE6988E7A}" type="sibTrans" cxnId="{C956A891-7DFB-4DFD-A2A0-37F98489CAAC}">
      <dgm:prSet/>
      <dgm:spPr/>
      <dgm:t>
        <a:bodyPr/>
        <a:lstStyle/>
        <a:p>
          <a:endParaRPr lang="ru-RU"/>
        </a:p>
      </dgm:t>
    </dgm:pt>
    <dgm:pt modelId="{58D0BCAD-2C5D-479A-A858-7613DFD78919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400" b="1" i="1" dirty="0">
              <a:solidFill>
                <a:schemeClr val="tx1"/>
              </a:solidFill>
            </a:rPr>
            <a:t>Спекулятивные риски </a:t>
          </a:r>
          <a:endParaRPr lang="ru-RU" sz="2400" b="1" dirty="0">
            <a:solidFill>
              <a:schemeClr val="tx1"/>
            </a:solidFill>
          </a:endParaRPr>
        </a:p>
      </dgm:t>
    </dgm:pt>
    <dgm:pt modelId="{3DAF51D7-EFE1-4DED-B504-E4629245CE39}" type="parTrans" cxnId="{5946AD5A-E7F2-4D05-A75D-9E0B0E9D359D}">
      <dgm:prSet/>
      <dgm:spPr/>
      <dgm:t>
        <a:bodyPr/>
        <a:lstStyle/>
        <a:p>
          <a:endParaRPr lang="ru-RU"/>
        </a:p>
      </dgm:t>
    </dgm:pt>
    <dgm:pt modelId="{614D4955-4E49-4231-8FD5-8121F7220338}" type="sibTrans" cxnId="{5946AD5A-E7F2-4D05-A75D-9E0B0E9D359D}">
      <dgm:prSet/>
      <dgm:spPr/>
      <dgm:t>
        <a:bodyPr/>
        <a:lstStyle/>
        <a:p>
          <a:endParaRPr lang="ru-RU"/>
        </a:p>
      </dgm:t>
    </dgm:pt>
    <dgm:pt modelId="{7D1445DF-EBE7-4643-9919-E4CEE68D2A4D}">
      <dgm:prSet phldrT="[Текст]" custT="1"/>
      <dgm:spPr>
        <a:gradFill flip="none" rotWithShape="0">
          <a:gsLst>
            <a:gs pos="0">
              <a:srgbClr val="7030A0">
                <a:tint val="66000"/>
                <a:satMod val="160000"/>
              </a:srgbClr>
            </a:gs>
            <a:gs pos="50000">
              <a:srgbClr val="7030A0">
                <a:tint val="44500"/>
                <a:satMod val="160000"/>
              </a:srgbClr>
            </a:gs>
            <a:gs pos="100000">
              <a:srgbClr val="7030A0">
                <a:tint val="23500"/>
                <a:satMod val="160000"/>
              </a:srgbClr>
            </a:gs>
          </a:gsLst>
          <a:lin ang="10800000" scaled="1"/>
          <a:tileRect/>
        </a:gra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/>
            <a:t>выражаются в возможности получения как положительного, так и отрицательного результата. </a:t>
          </a:r>
          <a:endParaRPr lang="ru-RU" dirty="0"/>
        </a:p>
      </dgm:t>
    </dgm:pt>
    <dgm:pt modelId="{F6BC4509-4559-4B93-889B-C32CA6EF44F1}" type="parTrans" cxnId="{C0C77AA5-7597-44F0-91C2-718C4174C29F}">
      <dgm:prSet/>
      <dgm:spPr/>
      <dgm:t>
        <a:bodyPr/>
        <a:lstStyle/>
        <a:p>
          <a:endParaRPr lang="ru-RU"/>
        </a:p>
      </dgm:t>
    </dgm:pt>
    <dgm:pt modelId="{2C0738A1-B275-4E09-B656-817BCDCCC9EA}" type="sibTrans" cxnId="{C0C77AA5-7597-44F0-91C2-718C4174C29F}">
      <dgm:prSet/>
      <dgm:spPr/>
      <dgm:t>
        <a:bodyPr/>
        <a:lstStyle/>
        <a:p>
          <a:endParaRPr lang="ru-RU"/>
        </a:p>
      </dgm:t>
    </dgm:pt>
    <dgm:pt modelId="{A4BBDCBC-DCF7-49D8-A76C-CB2F450EDA2B}" type="pres">
      <dgm:prSet presAssocID="{BF8DC7F4-3DB3-4F9A-88C7-5642A4467C9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4419939-8EBB-4F4E-B5AF-E143F70121C2}" type="pres">
      <dgm:prSet presAssocID="{ADC5F1F8-42B5-4E70-97D9-05A18162E209}" presName="linNode" presStyleCnt="0"/>
      <dgm:spPr/>
    </dgm:pt>
    <dgm:pt modelId="{8C8F1629-81BA-46CE-A5A8-B7E91467FD69}" type="pres">
      <dgm:prSet presAssocID="{ADC5F1F8-42B5-4E70-97D9-05A18162E209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54FDBE-9BD1-45C7-9472-136E1DB1EA0B}" type="pres">
      <dgm:prSet presAssocID="{ADC5F1F8-42B5-4E70-97D9-05A18162E209}" presName="childShp" presStyleLbl="bgAccFollowNode1" presStyleIdx="0" presStyleCnt="2" custScaleY="1253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9BE8E4-4D6D-4D7A-8DAB-D2C0CA289A68}" type="pres">
      <dgm:prSet presAssocID="{1B70795B-E86E-4E85-8971-828CCC92B83C}" presName="spacing" presStyleCnt="0"/>
      <dgm:spPr/>
    </dgm:pt>
    <dgm:pt modelId="{19E9C648-F4D5-46F5-85ED-36C5F8D1A81E}" type="pres">
      <dgm:prSet presAssocID="{58D0BCAD-2C5D-479A-A858-7613DFD78919}" presName="linNode" presStyleCnt="0"/>
      <dgm:spPr/>
    </dgm:pt>
    <dgm:pt modelId="{9449BF2B-E0CB-496C-8E1D-1D8D7F49E5FE}" type="pres">
      <dgm:prSet presAssocID="{58D0BCAD-2C5D-479A-A858-7613DFD78919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73797-A298-4B31-B4BC-FB5A61D6577B}" type="pres">
      <dgm:prSet presAssocID="{58D0BCAD-2C5D-479A-A858-7613DFD78919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46AD5A-E7F2-4D05-A75D-9E0B0E9D359D}" srcId="{BF8DC7F4-3DB3-4F9A-88C7-5642A4467C9E}" destId="{58D0BCAD-2C5D-479A-A858-7613DFD78919}" srcOrd="1" destOrd="0" parTransId="{3DAF51D7-EFE1-4DED-B504-E4629245CE39}" sibTransId="{614D4955-4E49-4231-8FD5-8121F7220338}"/>
    <dgm:cxn modelId="{7429BCF0-D1C9-4A07-8129-49ACD0966ECD}" type="presOf" srcId="{58D0BCAD-2C5D-479A-A858-7613DFD78919}" destId="{9449BF2B-E0CB-496C-8E1D-1D8D7F49E5FE}" srcOrd="0" destOrd="0" presId="urn:microsoft.com/office/officeart/2005/8/layout/vList6"/>
    <dgm:cxn modelId="{0EBAE9B7-877B-46FF-88DD-3E52B1CC3335}" type="presOf" srcId="{7D1445DF-EBE7-4643-9919-E4CEE68D2A4D}" destId="{E5273797-A298-4B31-B4BC-FB5A61D6577B}" srcOrd="0" destOrd="0" presId="urn:microsoft.com/office/officeart/2005/8/layout/vList6"/>
    <dgm:cxn modelId="{C956A891-7DFB-4DFD-A2A0-37F98489CAAC}" srcId="{ADC5F1F8-42B5-4E70-97D9-05A18162E209}" destId="{71809FA2-F0CA-4D92-AF29-9C390D3B24B9}" srcOrd="0" destOrd="0" parTransId="{38C9E99E-5812-4681-B76A-D0D8813A2378}" sibTransId="{181D8C79-C6F6-40FA-8742-44FEE6988E7A}"/>
    <dgm:cxn modelId="{C3F3C1D2-F8CF-4D25-8651-F4CD746889F2}" type="presOf" srcId="{ADC5F1F8-42B5-4E70-97D9-05A18162E209}" destId="{8C8F1629-81BA-46CE-A5A8-B7E91467FD69}" srcOrd="0" destOrd="0" presId="urn:microsoft.com/office/officeart/2005/8/layout/vList6"/>
    <dgm:cxn modelId="{825B7F80-B87F-477D-A6BE-769F710B7234}" type="presOf" srcId="{BF8DC7F4-3DB3-4F9A-88C7-5642A4467C9E}" destId="{A4BBDCBC-DCF7-49D8-A76C-CB2F450EDA2B}" srcOrd="0" destOrd="0" presId="urn:microsoft.com/office/officeart/2005/8/layout/vList6"/>
    <dgm:cxn modelId="{18E73B8C-76E5-48AB-9EDE-2E7BB1F5592E}" type="presOf" srcId="{71809FA2-F0CA-4D92-AF29-9C390D3B24B9}" destId="{F854FDBE-9BD1-45C7-9472-136E1DB1EA0B}" srcOrd="0" destOrd="0" presId="urn:microsoft.com/office/officeart/2005/8/layout/vList6"/>
    <dgm:cxn modelId="{7F51A619-584C-4D5B-B533-DAB7CA5A997A}" srcId="{BF8DC7F4-3DB3-4F9A-88C7-5642A4467C9E}" destId="{ADC5F1F8-42B5-4E70-97D9-05A18162E209}" srcOrd="0" destOrd="0" parTransId="{EF17FB22-0279-49DB-B45F-5A9E3996AD93}" sibTransId="{1B70795B-E86E-4E85-8971-828CCC92B83C}"/>
    <dgm:cxn modelId="{C0C77AA5-7597-44F0-91C2-718C4174C29F}" srcId="{58D0BCAD-2C5D-479A-A858-7613DFD78919}" destId="{7D1445DF-EBE7-4643-9919-E4CEE68D2A4D}" srcOrd="0" destOrd="0" parTransId="{F6BC4509-4559-4B93-889B-C32CA6EF44F1}" sibTransId="{2C0738A1-B275-4E09-B656-817BCDCCC9EA}"/>
    <dgm:cxn modelId="{DA3A414A-A09A-4A16-A213-2598A6847737}" type="presParOf" srcId="{A4BBDCBC-DCF7-49D8-A76C-CB2F450EDA2B}" destId="{B4419939-8EBB-4F4E-B5AF-E143F70121C2}" srcOrd="0" destOrd="0" presId="urn:microsoft.com/office/officeart/2005/8/layout/vList6"/>
    <dgm:cxn modelId="{133E0A82-9D40-4E6A-92D3-9C3688B19D13}" type="presParOf" srcId="{B4419939-8EBB-4F4E-B5AF-E143F70121C2}" destId="{8C8F1629-81BA-46CE-A5A8-B7E91467FD69}" srcOrd="0" destOrd="0" presId="urn:microsoft.com/office/officeart/2005/8/layout/vList6"/>
    <dgm:cxn modelId="{FBC7141D-4E9E-4868-8D7C-ED363DF856D1}" type="presParOf" srcId="{B4419939-8EBB-4F4E-B5AF-E143F70121C2}" destId="{F854FDBE-9BD1-45C7-9472-136E1DB1EA0B}" srcOrd="1" destOrd="0" presId="urn:microsoft.com/office/officeart/2005/8/layout/vList6"/>
    <dgm:cxn modelId="{B110F053-3ED2-4AA6-9F26-228A980F826F}" type="presParOf" srcId="{A4BBDCBC-DCF7-49D8-A76C-CB2F450EDA2B}" destId="{7E9BE8E4-4D6D-4D7A-8DAB-D2C0CA289A68}" srcOrd="1" destOrd="0" presId="urn:microsoft.com/office/officeart/2005/8/layout/vList6"/>
    <dgm:cxn modelId="{B6027B5C-4124-4DC9-A43B-D1D3F7C3DEEA}" type="presParOf" srcId="{A4BBDCBC-DCF7-49D8-A76C-CB2F450EDA2B}" destId="{19E9C648-F4D5-46F5-85ED-36C5F8D1A81E}" srcOrd="2" destOrd="0" presId="urn:microsoft.com/office/officeart/2005/8/layout/vList6"/>
    <dgm:cxn modelId="{CEBFF4C2-F3AD-4576-98C1-7191FAA43B7D}" type="presParOf" srcId="{19E9C648-F4D5-46F5-85ED-36C5F8D1A81E}" destId="{9449BF2B-E0CB-496C-8E1D-1D8D7F49E5FE}" srcOrd="0" destOrd="0" presId="urn:microsoft.com/office/officeart/2005/8/layout/vList6"/>
    <dgm:cxn modelId="{56479B03-B6ED-4EF4-8FE6-A38634B7077D}" type="presParOf" srcId="{19E9C648-F4D5-46F5-85ED-36C5F8D1A81E}" destId="{E5273797-A298-4B31-B4BC-FB5A61D6577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AC9C40-F56A-497C-85C9-0402765859F5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1454F1-F59F-4D39-A3D8-AB722ADD681A}">
      <dgm:prSet phldrT="[Текст]" custT="1"/>
      <dgm:spPr>
        <a:solidFill>
          <a:srgbClr val="FF000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1" dirty="0"/>
            <a:t>ущерба в результате проведения каких-либо операций в финансово-кредитной и биржевой сферах</a:t>
          </a:r>
        </a:p>
      </dgm:t>
    </dgm:pt>
    <dgm:pt modelId="{BF9E6D1F-5161-435B-9596-E91EAC9EDA9B}" type="parTrans" cxnId="{829845DE-98B9-4C36-B281-83C9D11E5BC3}">
      <dgm:prSet/>
      <dgm:spPr/>
      <dgm:t>
        <a:bodyPr/>
        <a:lstStyle/>
        <a:p>
          <a:endParaRPr lang="ru-RU"/>
        </a:p>
      </dgm:t>
    </dgm:pt>
    <dgm:pt modelId="{2757A61A-506C-4320-8FBB-EB884617ACB7}" type="sibTrans" cxnId="{829845DE-98B9-4C36-B281-83C9D11E5BC3}">
      <dgm:prSet/>
      <dgm:spPr/>
      <dgm:t>
        <a:bodyPr/>
        <a:lstStyle/>
        <a:p>
          <a:endParaRPr lang="ru-RU"/>
        </a:p>
      </dgm:t>
    </dgm:pt>
    <dgm:pt modelId="{2010CF76-2D09-4AD9-8B64-0CD739DF1863}">
      <dgm:prSet phldrT="[Текст]" custT="1"/>
      <dgm:spPr>
        <a:solidFill>
          <a:srgbClr val="FF0000"/>
        </a:solidFill>
      </dgm:spPr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/>
            <a:t>совершения операций с фондовыми ценными </a:t>
          </a:r>
          <a:r>
            <a:rPr lang="ru-RU" sz="2400" b="1" dirty="0" smtClean="0"/>
            <a:t>бумагами</a:t>
          </a:r>
          <a:endParaRPr lang="ru-RU" sz="2400" b="1" dirty="0">
            <a:solidFill>
              <a:schemeClr val="bg1"/>
            </a:solidFill>
          </a:endParaRPr>
        </a:p>
      </dgm:t>
    </dgm:pt>
    <dgm:pt modelId="{922150AB-B44A-4B74-BDDF-10D6E8C2F51E}" type="parTrans" cxnId="{AB0ED655-D8B5-4BCF-9EC4-04826BEF7A82}">
      <dgm:prSet/>
      <dgm:spPr/>
      <dgm:t>
        <a:bodyPr/>
        <a:lstStyle/>
        <a:p>
          <a:endParaRPr lang="ru-RU"/>
        </a:p>
      </dgm:t>
    </dgm:pt>
    <dgm:pt modelId="{7F9F4F7C-3EE7-4C77-A3B3-AA08DAED4343}" type="sibTrans" cxnId="{AB0ED655-D8B5-4BCF-9EC4-04826BEF7A82}">
      <dgm:prSet/>
      <dgm:spPr/>
      <dgm:t>
        <a:bodyPr/>
        <a:lstStyle/>
        <a:p>
          <a:endParaRPr lang="ru-RU"/>
        </a:p>
      </dgm:t>
    </dgm:pt>
    <dgm:pt modelId="{62680BDD-000D-4C90-8E35-8F390237FE06}" type="pres">
      <dgm:prSet presAssocID="{E5AC9C40-F56A-497C-85C9-0402765859F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957C2D-841E-4897-B346-92E25E54E562}" type="pres">
      <dgm:prSet presAssocID="{991454F1-F59F-4D39-A3D8-AB722ADD681A}" presName="arrow" presStyleLbl="node1" presStyleIdx="0" presStyleCnt="2" custScaleX="100530" custScaleY="1005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66C7C9-FCD5-4043-8A67-316D5A0744CF}" type="pres">
      <dgm:prSet presAssocID="{2010CF76-2D09-4AD9-8B64-0CD739DF1863}" presName="arrow" presStyleLbl="node1" presStyleIdx="1" presStyleCnt="2" custScaleX="131683" custScaleY="71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9845DE-98B9-4C36-B281-83C9D11E5BC3}" srcId="{E5AC9C40-F56A-497C-85C9-0402765859F5}" destId="{991454F1-F59F-4D39-A3D8-AB722ADD681A}" srcOrd="0" destOrd="0" parTransId="{BF9E6D1F-5161-435B-9596-E91EAC9EDA9B}" sibTransId="{2757A61A-506C-4320-8FBB-EB884617ACB7}"/>
    <dgm:cxn modelId="{A49F7753-E930-49DF-906C-19AF78A1EA13}" type="presOf" srcId="{991454F1-F59F-4D39-A3D8-AB722ADD681A}" destId="{FA957C2D-841E-4897-B346-92E25E54E562}" srcOrd="0" destOrd="0" presId="urn:microsoft.com/office/officeart/2005/8/layout/arrow1"/>
    <dgm:cxn modelId="{E2F6CCC1-AFF6-4AC4-93EB-1A8A442E6B2A}" type="presOf" srcId="{2010CF76-2D09-4AD9-8B64-0CD739DF1863}" destId="{3166C7C9-FCD5-4043-8A67-316D5A0744CF}" srcOrd="0" destOrd="0" presId="urn:microsoft.com/office/officeart/2005/8/layout/arrow1"/>
    <dgm:cxn modelId="{7C4D893E-2222-46C2-8DFE-29DF1BDDE2A2}" type="presOf" srcId="{E5AC9C40-F56A-497C-85C9-0402765859F5}" destId="{62680BDD-000D-4C90-8E35-8F390237FE06}" srcOrd="0" destOrd="0" presId="urn:microsoft.com/office/officeart/2005/8/layout/arrow1"/>
    <dgm:cxn modelId="{AB0ED655-D8B5-4BCF-9EC4-04826BEF7A82}" srcId="{E5AC9C40-F56A-497C-85C9-0402765859F5}" destId="{2010CF76-2D09-4AD9-8B64-0CD739DF1863}" srcOrd="1" destOrd="0" parTransId="{922150AB-B44A-4B74-BDDF-10D6E8C2F51E}" sibTransId="{7F9F4F7C-3EE7-4C77-A3B3-AA08DAED4343}"/>
    <dgm:cxn modelId="{D7871D20-0BA3-4D15-8CE8-0B5FEDCC2DE2}" type="presParOf" srcId="{62680BDD-000D-4C90-8E35-8F390237FE06}" destId="{FA957C2D-841E-4897-B346-92E25E54E562}" srcOrd="0" destOrd="0" presId="urn:microsoft.com/office/officeart/2005/8/layout/arrow1"/>
    <dgm:cxn modelId="{208A424B-4F20-4770-BD9E-8E51721F4F4C}" type="presParOf" srcId="{62680BDD-000D-4C90-8E35-8F390237FE06}" destId="{3166C7C9-FCD5-4043-8A67-316D5A0744CF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40E26B-AFDE-46F7-99C8-6F45694CC04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8A5F0C-91EE-4978-B1BB-718CFF166FE4}">
      <dgm:prSet phldrT="[Текст]"/>
      <dgm:spPr/>
      <dgm:t>
        <a:bodyPr/>
        <a:lstStyle/>
        <a:p>
          <a:r>
            <a:rPr lang="ru-RU" dirty="0"/>
            <a:t>Коммерческие риски</a:t>
          </a:r>
        </a:p>
      </dgm:t>
    </dgm:pt>
    <dgm:pt modelId="{63B03685-2E24-44BA-9F58-9C53BCD5F46A}" type="parTrans" cxnId="{FDF2B3A6-B331-475B-9FD0-01F8D01B1526}">
      <dgm:prSet/>
      <dgm:spPr/>
      <dgm:t>
        <a:bodyPr/>
        <a:lstStyle/>
        <a:p>
          <a:endParaRPr lang="ru-RU"/>
        </a:p>
      </dgm:t>
    </dgm:pt>
    <dgm:pt modelId="{B44F08A9-8BD4-4CA8-AA23-CC368C9BBFD9}" type="sibTrans" cxnId="{FDF2B3A6-B331-475B-9FD0-01F8D01B1526}">
      <dgm:prSet/>
      <dgm:spPr/>
      <dgm:t>
        <a:bodyPr/>
        <a:lstStyle/>
        <a:p>
          <a:endParaRPr lang="ru-RU"/>
        </a:p>
      </dgm:t>
    </dgm:pt>
    <dgm:pt modelId="{B5030B2A-399F-4D75-879D-18FB27B7A9B4}">
      <dgm:prSet phldrT="[Текст]"/>
      <dgm:spPr/>
      <dgm:t>
        <a:bodyPr/>
        <a:lstStyle/>
        <a:p>
          <a:r>
            <a:rPr lang="ru-RU" dirty="0"/>
            <a:t>Спекулятивные</a:t>
          </a:r>
        </a:p>
      </dgm:t>
    </dgm:pt>
    <dgm:pt modelId="{5B7215EF-B0F7-4A88-A283-08CCDA31448D}" type="parTrans" cxnId="{AB1A3A21-6566-455E-8CE1-708529565414}">
      <dgm:prSet/>
      <dgm:spPr/>
      <dgm:t>
        <a:bodyPr/>
        <a:lstStyle/>
        <a:p>
          <a:endParaRPr lang="ru-RU"/>
        </a:p>
      </dgm:t>
    </dgm:pt>
    <dgm:pt modelId="{FC117816-7101-4506-BFA3-15D25DAA400B}" type="sibTrans" cxnId="{AB1A3A21-6566-455E-8CE1-708529565414}">
      <dgm:prSet/>
      <dgm:spPr/>
      <dgm:t>
        <a:bodyPr/>
        <a:lstStyle/>
        <a:p>
          <a:endParaRPr lang="ru-RU"/>
        </a:p>
      </dgm:t>
    </dgm:pt>
    <dgm:pt modelId="{E2DE1C62-7B04-4BE7-A2AC-3D1005AE9FAB}">
      <dgm:prSet phldrT="[Текст]"/>
      <dgm:spPr/>
      <dgm:t>
        <a:bodyPr/>
        <a:lstStyle/>
        <a:p>
          <a:r>
            <a:rPr lang="ru-RU" b="1" dirty="0"/>
            <a:t>Финансовые риски</a:t>
          </a:r>
        </a:p>
      </dgm:t>
    </dgm:pt>
    <dgm:pt modelId="{77F69667-7D44-45A0-BA19-4615F7594243}" type="parTrans" cxnId="{F4F02EB8-1C0B-402F-A978-CDBF52CDEC11}">
      <dgm:prSet/>
      <dgm:spPr/>
      <dgm:t>
        <a:bodyPr/>
        <a:lstStyle/>
        <a:p>
          <a:endParaRPr lang="ru-RU"/>
        </a:p>
      </dgm:t>
    </dgm:pt>
    <dgm:pt modelId="{8092B374-B888-46D8-A76D-C0FEFE29CD27}" type="sibTrans" cxnId="{F4F02EB8-1C0B-402F-A978-CDBF52CDEC11}">
      <dgm:prSet/>
      <dgm:spPr/>
      <dgm:t>
        <a:bodyPr/>
        <a:lstStyle/>
        <a:p>
          <a:endParaRPr lang="ru-RU"/>
        </a:p>
      </dgm:t>
    </dgm:pt>
    <dgm:pt modelId="{DF5111D5-8F25-4D62-93C7-C0807D2CC949}">
      <dgm:prSet phldrT="[Текст]"/>
      <dgm:spPr/>
      <dgm:t>
        <a:bodyPr/>
        <a:lstStyle/>
        <a:p>
          <a:r>
            <a:rPr lang="ru-RU" dirty="0"/>
            <a:t>Чистые</a:t>
          </a:r>
        </a:p>
      </dgm:t>
    </dgm:pt>
    <dgm:pt modelId="{A0EA6B0B-AACD-4D0B-A0B3-4EC011FAD423}" type="parTrans" cxnId="{1881FDF4-EB24-441C-BF90-A7DFF445FEA7}">
      <dgm:prSet/>
      <dgm:spPr/>
      <dgm:t>
        <a:bodyPr/>
        <a:lstStyle/>
        <a:p>
          <a:endParaRPr lang="ru-RU"/>
        </a:p>
      </dgm:t>
    </dgm:pt>
    <dgm:pt modelId="{A2FB92ED-BE35-4442-9159-61E9ADB4A139}" type="sibTrans" cxnId="{1881FDF4-EB24-441C-BF90-A7DFF445FEA7}">
      <dgm:prSet/>
      <dgm:spPr/>
      <dgm:t>
        <a:bodyPr/>
        <a:lstStyle/>
        <a:p>
          <a:endParaRPr lang="ru-RU"/>
        </a:p>
      </dgm:t>
    </dgm:pt>
    <dgm:pt modelId="{C1E725D9-3000-40FA-896D-AAC505557082}">
      <dgm:prSet/>
      <dgm:spPr/>
      <dgm:t>
        <a:bodyPr/>
        <a:lstStyle/>
        <a:p>
          <a:r>
            <a:rPr lang="ru-RU" dirty="0"/>
            <a:t>Кредитный риск</a:t>
          </a:r>
        </a:p>
      </dgm:t>
    </dgm:pt>
    <dgm:pt modelId="{28E4D31D-FD4C-4658-B40C-AFB83D98F7C1}" type="parTrans" cxnId="{4DDE0236-E1AC-46AD-B865-AF821ED3F332}">
      <dgm:prSet/>
      <dgm:spPr/>
      <dgm:t>
        <a:bodyPr/>
        <a:lstStyle/>
        <a:p>
          <a:endParaRPr lang="ru-RU"/>
        </a:p>
      </dgm:t>
    </dgm:pt>
    <dgm:pt modelId="{B1D51052-9748-401C-8CE3-8F6F0973960D}" type="sibTrans" cxnId="{4DDE0236-E1AC-46AD-B865-AF821ED3F332}">
      <dgm:prSet/>
      <dgm:spPr/>
      <dgm:t>
        <a:bodyPr/>
        <a:lstStyle/>
        <a:p>
          <a:endParaRPr lang="ru-RU"/>
        </a:p>
      </dgm:t>
    </dgm:pt>
    <dgm:pt modelId="{6F7ED88F-8A3D-4246-966C-C13827A887CC}">
      <dgm:prSet/>
      <dgm:spPr/>
      <dgm:t>
        <a:bodyPr/>
        <a:lstStyle/>
        <a:p>
          <a:r>
            <a:rPr lang="ru-RU" dirty="0"/>
            <a:t>Процентный риск</a:t>
          </a:r>
        </a:p>
      </dgm:t>
    </dgm:pt>
    <dgm:pt modelId="{FFCC08DC-EE50-49A8-BE8F-E9AD611353B9}" type="parTrans" cxnId="{64F055A0-0769-4E0D-9BB0-7808E74474BC}">
      <dgm:prSet/>
      <dgm:spPr/>
      <dgm:t>
        <a:bodyPr/>
        <a:lstStyle/>
        <a:p>
          <a:endParaRPr lang="ru-RU"/>
        </a:p>
      </dgm:t>
    </dgm:pt>
    <dgm:pt modelId="{B9F9DE0A-9374-40CD-8920-6F214370AF43}" type="sibTrans" cxnId="{64F055A0-0769-4E0D-9BB0-7808E74474BC}">
      <dgm:prSet/>
      <dgm:spPr/>
      <dgm:t>
        <a:bodyPr/>
        <a:lstStyle/>
        <a:p>
          <a:endParaRPr lang="ru-RU"/>
        </a:p>
      </dgm:t>
    </dgm:pt>
    <dgm:pt modelId="{909B9D25-9A73-4552-A6EF-EBCC3649B9B6}">
      <dgm:prSet/>
      <dgm:spPr/>
      <dgm:t>
        <a:bodyPr/>
        <a:lstStyle/>
        <a:p>
          <a:r>
            <a:rPr lang="ru-RU" dirty="0"/>
            <a:t>Валютный риск</a:t>
          </a:r>
        </a:p>
      </dgm:t>
    </dgm:pt>
    <dgm:pt modelId="{75E227FB-EE46-402D-9987-9200AD44CA7F}" type="parTrans" cxnId="{B2F9B99E-341F-469B-BC62-D0D92B9A4F4C}">
      <dgm:prSet/>
      <dgm:spPr/>
      <dgm:t>
        <a:bodyPr/>
        <a:lstStyle/>
        <a:p>
          <a:endParaRPr lang="ru-RU"/>
        </a:p>
      </dgm:t>
    </dgm:pt>
    <dgm:pt modelId="{D566908C-1428-4348-9D38-99FD4770514E}" type="sibTrans" cxnId="{B2F9B99E-341F-469B-BC62-D0D92B9A4F4C}">
      <dgm:prSet/>
      <dgm:spPr/>
      <dgm:t>
        <a:bodyPr/>
        <a:lstStyle/>
        <a:p>
          <a:endParaRPr lang="ru-RU"/>
        </a:p>
      </dgm:t>
    </dgm:pt>
    <dgm:pt modelId="{772FEE14-33A4-46D7-94EB-D177F2F97D70}">
      <dgm:prSet/>
      <dgm:spPr/>
      <dgm:t>
        <a:bodyPr/>
        <a:lstStyle/>
        <a:p>
          <a:r>
            <a:rPr lang="ru-RU" dirty="0"/>
            <a:t>риск упущенной финансовой выгоды </a:t>
          </a:r>
        </a:p>
      </dgm:t>
    </dgm:pt>
    <dgm:pt modelId="{9F2CF274-6A43-48D9-9049-BDE395B7F210}" type="parTrans" cxnId="{DC2C7E68-A73E-4D5D-A25B-7A9AE5DF2017}">
      <dgm:prSet/>
      <dgm:spPr/>
      <dgm:t>
        <a:bodyPr/>
        <a:lstStyle/>
        <a:p>
          <a:endParaRPr lang="ru-RU"/>
        </a:p>
      </dgm:t>
    </dgm:pt>
    <dgm:pt modelId="{452BBE1D-675B-40A4-A68E-536812C926A7}" type="sibTrans" cxnId="{DC2C7E68-A73E-4D5D-A25B-7A9AE5DF2017}">
      <dgm:prSet/>
      <dgm:spPr/>
      <dgm:t>
        <a:bodyPr/>
        <a:lstStyle/>
        <a:p>
          <a:endParaRPr lang="ru-RU"/>
        </a:p>
      </dgm:t>
    </dgm:pt>
    <dgm:pt modelId="{1162A14D-6B34-42D3-B6B1-67D83FA9512B}" type="pres">
      <dgm:prSet presAssocID="{3440E26B-AFDE-46F7-99C8-6F45694CC04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6088B1F-EE8C-4FCD-8F79-D3A326C40CEE}" type="pres">
      <dgm:prSet presAssocID="{738A5F0C-91EE-4978-B1BB-718CFF166FE4}" presName="hierRoot1" presStyleCnt="0"/>
      <dgm:spPr/>
    </dgm:pt>
    <dgm:pt modelId="{FA3AA9B9-8067-447A-A679-36D4A9250C2F}" type="pres">
      <dgm:prSet presAssocID="{738A5F0C-91EE-4978-B1BB-718CFF166FE4}" presName="composite" presStyleCnt="0"/>
      <dgm:spPr/>
    </dgm:pt>
    <dgm:pt modelId="{E5840327-34A8-44D1-964F-62C6C8DF987C}" type="pres">
      <dgm:prSet presAssocID="{738A5F0C-91EE-4978-B1BB-718CFF166FE4}" presName="background" presStyleLbl="node0" presStyleIdx="0" presStyleCnt="1"/>
      <dgm:spPr/>
    </dgm:pt>
    <dgm:pt modelId="{2C274EAE-EA5B-4F48-94AE-B6A4C87254E7}" type="pres">
      <dgm:prSet presAssocID="{738A5F0C-91EE-4978-B1BB-718CFF166FE4}" presName="text" presStyleLbl="fgAcc0" presStyleIdx="0" presStyleCnt="1" custScaleY="608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72B58B-FB80-4FFF-8337-4E2B6EC4AB07}" type="pres">
      <dgm:prSet presAssocID="{738A5F0C-91EE-4978-B1BB-718CFF166FE4}" presName="hierChild2" presStyleCnt="0"/>
      <dgm:spPr/>
    </dgm:pt>
    <dgm:pt modelId="{1D5BA919-AFBD-47E7-8519-E948E52FA3DA}" type="pres">
      <dgm:prSet presAssocID="{5B7215EF-B0F7-4A88-A283-08CCDA31448D}" presName="Name10" presStyleLbl="parChTrans1D2" presStyleIdx="0" presStyleCnt="2"/>
      <dgm:spPr/>
      <dgm:t>
        <a:bodyPr/>
        <a:lstStyle/>
        <a:p>
          <a:endParaRPr lang="ru-RU"/>
        </a:p>
      </dgm:t>
    </dgm:pt>
    <dgm:pt modelId="{343FB074-3770-486A-92E4-F906BE18FDE2}" type="pres">
      <dgm:prSet presAssocID="{B5030B2A-399F-4D75-879D-18FB27B7A9B4}" presName="hierRoot2" presStyleCnt="0"/>
      <dgm:spPr/>
    </dgm:pt>
    <dgm:pt modelId="{A1A9D3A5-8ACC-41CF-8743-9462524A643A}" type="pres">
      <dgm:prSet presAssocID="{B5030B2A-399F-4D75-879D-18FB27B7A9B4}" presName="composite2" presStyleCnt="0"/>
      <dgm:spPr/>
    </dgm:pt>
    <dgm:pt modelId="{B571B3DB-04C1-4AB9-8AE7-93E6AC56E293}" type="pres">
      <dgm:prSet presAssocID="{B5030B2A-399F-4D75-879D-18FB27B7A9B4}" presName="background2" presStyleLbl="node2" presStyleIdx="0" presStyleCnt="2"/>
      <dgm:spPr/>
    </dgm:pt>
    <dgm:pt modelId="{73758A9F-0890-4E8E-95DC-58D1C03EB555}" type="pres">
      <dgm:prSet presAssocID="{B5030B2A-399F-4D75-879D-18FB27B7A9B4}" presName="text2" presStyleLbl="fgAcc2" presStyleIdx="0" presStyleCnt="2" custScaleY="501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B1BC40-A1FB-4DCE-9E37-0F334FC5C0DB}" type="pres">
      <dgm:prSet presAssocID="{B5030B2A-399F-4D75-879D-18FB27B7A9B4}" presName="hierChild3" presStyleCnt="0"/>
      <dgm:spPr/>
    </dgm:pt>
    <dgm:pt modelId="{B1BB250D-A36A-46E5-A9A0-B1F54C3F1EEC}" type="pres">
      <dgm:prSet presAssocID="{77F69667-7D44-45A0-BA19-4615F7594243}" presName="Name17" presStyleLbl="parChTrans1D3" presStyleIdx="0" presStyleCnt="1"/>
      <dgm:spPr/>
      <dgm:t>
        <a:bodyPr/>
        <a:lstStyle/>
        <a:p>
          <a:endParaRPr lang="ru-RU"/>
        </a:p>
      </dgm:t>
    </dgm:pt>
    <dgm:pt modelId="{6256FF00-E137-480A-9C36-08F5C52F564D}" type="pres">
      <dgm:prSet presAssocID="{E2DE1C62-7B04-4BE7-A2AC-3D1005AE9FAB}" presName="hierRoot3" presStyleCnt="0"/>
      <dgm:spPr/>
    </dgm:pt>
    <dgm:pt modelId="{A7C8C05B-9E06-4FD1-8343-92C3CD9DC700}" type="pres">
      <dgm:prSet presAssocID="{E2DE1C62-7B04-4BE7-A2AC-3D1005AE9FAB}" presName="composite3" presStyleCnt="0"/>
      <dgm:spPr/>
    </dgm:pt>
    <dgm:pt modelId="{77DDB709-98E7-4416-9428-4808ED010649}" type="pres">
      <dgm:prSet presAssocID="{E2DE1C62-7B04-4BE7-A2AC-3D1005AE9FAB}" presName="background3" presStyleLbl="node3" presStyleIdx="0" presStyleCnt="1"/>
      <dgm:spPr/>
    </dgm:pt>
    <dgm:pt modelId="{639866E0-C024-4F93-A4AB-57D0DCADDB3A}" type="pres">
      <dgm:prSet presAssocID="{E2DE1C62-7B04-4BE7-A2AC-3D1005AE9FAB}" presName="text3" presStyleLbl="fgAcc3" presStyleIdx="0" presStyleCnt="1" custScaleY="882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28A214-4F91-4941-8E66-FFBDA205DE1F}" type="pres">
      <dgm:prSet presAssocID="{E2DE1C62-7B04-4BE7-A2AC-3D1005AE9FAB}" presName="hierChild4" presStyleCnt="0"/>
      <dgm:spPr/>
    </dgm:pt>
    <dgm:pt modelId="{925D3CBE-FE30-4C91-9567-E10C4AA5621A}" type="pres">
      <dgm:prSet presAssocID="{28E4D31D-FD4C-4658-B40C-AFB83D98F7C1}" presName="Name23" presStyleLbl="parChTrans1D4" presStyleIdx="0" presStyleCnt="4"/>
      <dgm:spPr/>
      <dgm:t>
        <a:bodyPr/>
        <a:lstStyle/>
        <a:p>
          <a:endParaRPr lang="ru-RU"/>
        </a:p>
      </dgm:t>
    </dgm:pt>
    <dgm:pt modelId="{4098074C-90D4-490F-BC6A-DDE29B9A9D46}" type="pres">
      <dgm:prSet presAssocID="{C1E725D9-3000-40FA-896D-AAC505557082}" presName="hierRoot4" presStyleCnt="0"/>
      <dgm:spPr/>
    </dgm:pt>
    <dgm:pt modelId="{0F8DDDCC-BC82-4F67-8D88-BD1880002736}" type="pres">
      <dgm:prSet presAssocID="{C1E725D9-3000-40FA-896D-AAC505557082}" presName="composite4" presStyleCnt="0"/>
      <dgm:spPr/>
    </dgm:pt>
    <dgm:pt modelId="{E743FFA0-C2FC-4ACC-801F-BC09977E78C6}" type="pres">
      <dgm:prSet presAssocID="{C1E725D9-3000-40FA-896D-AAC505557082}" presName="background4" presStyleLbl="node4" presStyleIdx="0" presStyleCnt="4"/>
      <dgm:spPr/>
    </dgm:pt>
    <dgm:pt modelId="{F541927D-C1AC-44AC-A649-C98C493AC55A}" type="pres">
      <dgm:prSet presAssocID="{C1E725D9-3000-40FA-896D-AAC505557082}" presName="text4" presStyleLbl="fgAcc4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34E48C-E190-47FB-B627-EB1F2818AE79}" type="pres">
      <dgm:prSet presAssocID="{C1E725D9-3000-40FA-896D-AAC505557082}" presName="hierChild5" presStyleCnt="0"/>
      <dgm:spPr/>
    </dgm:pt>
    <dgm:pt modelId="{05FD389D-9ACD-404F-A9F0-E9F844057A2B}" type="pres">
      <dgm:prSet presAssocID="{FFCC08DC-EE50-49A8-BE8F-E9AD611353B9}" presName="Name23" presStyleLbl="parChTrans1D4" presStyleIdx="1" presStyleCnt="4"/>
      <dgm:spPr/>
      <dgm:t>
        <a:bodyPr/>
        <a:lstStyle/>
        <a:p>
          <a:endParaRPr lang="ru-RU"/>
        </a:p>
      </dgm:t>
    </dgm:pt>
    <dgm:pt modelId="{A30AEAAC-E4F3-4607-A8B0-719FCEEE9BB4}" type="pres">
      <dgm:prSet presAssocID="{6F7ED88F-8A3D-4246-966C-C13827A887CC}" presName="hierRoot4" presStyleCnt="0"/>
      <dgm:spPr/>
    </dgm:pt>
    <dgm:pt modelId="{AE35AD93-CB5D-4679-ADA7-2809114C6057}" type="pres">
      <dgm:prSet presAssocID="{6F7ED88F-8A3D-4246-966C-C13827A887CC}" presName="composite4" presStyleCnt="0"/>
      <dgm:spPr/>
    </dgm:pt>
    <dgm:pt modelId="{D17B7EE5-35A7-48EC-9B3B-81AC1A09F05F}" type="pres">
      <dgm:prSet presAssocID="{6F7ED88F-8A3D-4246-966C-C13827A887CC}" presName="background4" presStyleLbl="node4" presStyleIdx="1" presStyleCnt="4"/>
      <dgm:spPr/>
    </dgm:pt>
    <dgm:pt modelId="{BB1937A0-DD70-4A21-BBB7-F80B570A1CBF}" type="pres">
      <dgm:prSet presAssocID="{6F7ED88F-8A3D-4246-966C-C13827A887CC}" presName="text4" presStyleLbl="fgAcc4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3739B4-912A-462A-8E37-0534C9299035}" type="pres">
      <dgm:prSet presAssocID="{6F7ED88F-8A3D-4246-966C-C13827A887CC}" presName="hierChild5" presStyleCnt="0"/>
      <dgm:spPr/>
    </dgm:pt>
    <dgm:pt modelId="{5B6C7B31-BDF9-4540-AF2B-EA40582E4809}" type="pres">
      <dgm:prSet presAssocID="{75E227FB-EE46-402D-9987-9200AD44CA7F}" presName="Name23" presStyleLbl="parChTrans1D4" presStyleIdx="2" presStyleCnt="4"/>
      <dgm:spPr/>
      <dgm:t>
        <a:bodyPr/>
        <a:lstStyle/>
        <a:p>
          <a:endParaRPr lang="ru-RU"/>
        </a:p>
      </dgm:t>
    </dgm:pt>
    <dgm:pt modelId="{D6248AB3-9494-40F8-9465-820C249C3C00}" type="pres">
      <dgm:prSet presAssocID="{909B9D25-9A73-4552-A6EF-EBCC3649B9B6}" presName="hierRoot4" presStyleCnt="0"/>
      <dgm:spPr/>
    </dgm:pt>
    <dgm:pt modelId="{CE360144-F314-4141-B386-91D95CBA2FA1}" type="pres">
      <dgm:prSet presAssocID="{909B9D25-9A73-4552-A6EF-EBCC3649B9B6}" presName="composite4" presStyleCnt="0"/>
      <dgm:spPr/>
    </dgm:pt>
    <dgm:pt modelId="{BBDD157B-9FA6-4116-8767-192BC195A3C2}" type="pres">
      <dgm:prSet presAssocID="{909B9D25-9A73-4552-A6EF-EBCC3649B9B6}" presName="background4" presStyleLbl="node4" presStyleIdx="2" presStyleCnt="4"/>
      <dgm:spPr/>
    </dgm:pt>
    <dgm:pt modelId="{E0D32997-4731-4B7F-9F5B-81B9B09B89FC}" type="pres">
      <dgm:prSet presAssocID="{909B9D25-9A73-4552-A6EF-EBCC3649B9B6}" presName="text4" presStyleLbl="fgAcc4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A524EA-0223-4C20-ADCC-DC3F3D71E464}" type="pres">
      <dgm:prSet presAssocID="{909B9D25-9A73-4552-A6EF-EBCC3649B9B6}" presName="hierChild5" presStyleCnt="0"/>
      <dgm:spPr/>
    </dgm:pt>
    <dgm:pt modelId="{A6D461ED-7CA8-4FC4-8296-1BE830EAF734}" type="pres">
      <dgm:prSet presAssocID="{9F2CF274-6A43-48D9-9049-BDE395B7F210}" presName="Name23" presStyleLbl="parChTrans1D4" presStyleIdx="3" presStyleCnt="4"/>
      <dgm:spPr/>
      <dgm:t>
        <a:bodyPr/>
        <a:lstStyle/>
        <a:p>
          <a:endParaRPr lang="ru-RU"/>
        </a:p>
      </dgm:t>
    </dgm:pt>
    <dgm:pt modelId="{480C54CF-308A-42DD-A138-EB85F135217A}" type="pres">
      <dgm:prSet presAssocID="{772FEE14-33A4-46D7-94EB-D177F2F97D70}" presName="hierRoot4" presStyleCnt="0"/>
      <dgm:spPr/>
    </dgm:pt>
    <dgm:pt modelId="{3B454532-E629-4DD0-A499-143334106073}" type="pres">
      <dgm:prSet presAssocID="{772FEE14-33A4-46D7-94EB-D177F2F97D70}" presName="composite4" presStyleCnt="0"/>
      <dgm:spPr/>
    </dgm:pt>
    <dgm:pt modelId="{C1523806-6E46-4DDF-9496-B9B26AE40809}" type="pres">
      <dgm:prSet presAssocID="{772FEE14-33A4-46D7-94EB-D177F2F97D70}" presName="background4" presStyleLbl="node4" presStyleIdx="3" presStyleCnt="4"/>
      <dgm:spPr/>
    </dgm:pt>
    <dgm:pt modelId="{55B01A28-E5F6-48BE-B86F-39B256E5CC4B}" type="pres">
      <dgm:prSet presAssocID="{772FEE14-33A4-46D7-94EB-D177F2F97D70}" presName="text4" presStyleLbl="fgAcc4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5801D0-1A0D-44EF-9075-9EEE665BB1A3}" type="pres">
      <dgm:prSet presAssocID="{772FEE14-33A4-46D7-94EB-D177F2F97D70}" presName="hierChild5" presStyleCnt="0"/>
      <dgm:spPr/>
    </dgm:pt>
    <dgm:pt modelId="{7D2992E0-6DAA-49EC-B250-07AE44EF50AB}" type="pres">
      <dgm:prSet presAssocID="{A0EA6B0B-AACD-4D0B-A0B3-4EC011FAD423}" presName="Name10" presStyleLbl="parChTrans1D2" presStyleIdx="1" presStyleCnt="2"/>
      <dgm:spPr/>
      <dgm:t>
        <a:bodyPr/>
        <a:lstStyle/>
        <a:p>
          <a:endParaRPr lang="ru-RU"/>
        </a:p>
      </dgm:t>
    </dgm:pt>
    <dgm:pt modelId="{00CE33C0-FE3E-4717-BC0C-DAB585937005}" type="pres">
      <dgm:prSet presAssocID="{DF5111D5-8F25-4D62-93C7-C0807D2CC949}" presName="hierRoot2" presStyleCnt="0"/>
      <dgm:spPr/>
    </dgm:pt>
    <dgm:pt modelId="{46266D4B-568E-4A0B-9086-D06267FA686A}" type="pres">
      <dgm:prSet presAssocID="{DF5111D5-8F25-4D62-93C7-C0807D2CC949}" presName="composite2" presStyleCnt="0"/>
      <dgm:spPr/>
    </dgm:pt>
    <dgm:pt modelId="{3F5D6779-8ECC-4C70-9480-BC0C1C12B9E6}" type="pres">
      <dgm:prSet presAssocID="{DF5111D5-8F25-4D62-93C7-C0807D2CC949}" presName="background2" presStyleLbl="node2" presStyleIdx="1" presStyleCnt="2"/>
      <dgm:spPr/>
    </dgm:pt>
    <dgm:pt modelId="{D4B84662-6968-4C43-88B4-1B523AB2E149}" type="pres">
      <dgm:prSet presAssocID="{DF5111D5-8F25-4D62-93C7-C0807D2CC949}" presName="text2" presStyleLbl="fgAcc2" presStyleIdx="1" presStyleCnt="2" custScaleY="61736" custLinFactNeighborX="-1521" custLinFactNeighborY="148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B8DF61-9CBC-4079-84FA-07EC5D4DC8CF}" type="pres">
      <dgm:prSet presAssocID="{DF5111D5-8F25-4D62-93C7-C0807D2CC949}" presName="hierChild3" presStyleCnt="0"/>
      <dgm:spPr/>
    </dgm:pt>
  </dgm:ptLst>
  <dgm:cxnLst>
    <dgm:cxn modelId="{FFE18328-87B5-4A4B-98DB-D70A5E2E1A85}" type="presOf" srcId="{77F69667-7D44-45A0-BA19-4615F7594243}" destId="{B1BB250D-A36A-46E5-A9A0-B1F54C3F1EEC}" srcOrd="0" destOrd="0" presId="urn:microsoft.com/office/officeart/2005/8/layout/hierarchy1"/>
    <dgm:cxn modelId="{F132663D-4043-4D9B-9897-76C336183B64}" type="presOf" srcId="{FFCC08DC-EE50-49A8-BE8F-E9AD611353B9}" destId="{05FD389D-9ACD-404F-A9F0-E9F844057A2B}" srcOrd="0" destOrd="0" presId="urn:microsoft.com/office/officeart/2005/8/layout/hierarchy1"/>
    <dgm:cxn modelId="{AB1A3A21-6566-455E-8CE1-708529565414}" srcId="{738A5F0C-91EE-4978-B1BB-718CFF166FE4}" destId="{B5030B2A-399F-4D75-879D-18FB27B7A9B4}" srcOrd="0" destOrd="0" parTransId="{5B7215EF-B0F7-4A88-A283-08CCDA31448D}" sibTransId="{FC117816-7101-4506-BFA3-15D25DAA400B}"/>
    <dgm:cxn modelId="{301DEC3E-6278-4120-BA0E-D3ECC77AD527}" type="presOf" srcId="{6F7ED88F-8A3D-4246-966C-C13827A887CC}" destId="{BB1937A0-DD70-4A21-BBB7-F80B570A1CBF}" srcOrd="0" destOrd="0" presId="urn:microsoft.com/office/officeart/2005/8/layout/hierarchy1"/>
    <dgm:cxn modelId="{B39D6CBD-B973-450F-8781-3AC1865DA58A}" type="presOf" srcId="{A0EA6B0B-AACD-4D0B-A0B3-4EC011FAD423}" destId="{7D2992E0-6DAA-49EC-B250-07AE44EF50AB}" srcOrd="0" destOrd="0" presId="urn:microsoft.com/office/officeart/2005/8/layout/hierarchy1"/>
    <dgm:cxn modelId="{720DC466-9CD1-46D9-99CB-7D1368D3303F}" type="presOf" srcId="{C1E725D9-3000-40FA-896D-AAC505557082}" destId="{F541927D-C1AC-44AC-A649-C98C493AC55A}" srcOrd="0" destOrd="0" presId="urn:microsoft.com/office/officeart/2005/8/layout/hierarchy1"/>
    <dgm:cxn modelId="{B631CCFC-AE18-46AC-8742-66DF9FD6C82B}" type="presOf" srcId="{772FEE14-33A4-46D7-94EB-D177F2F97D70}" destId="{55B01A28-E5F6-48BE-B86F-39B256E5CC4B}" srcOrd="0" destOrd="0" presId="urn:microsoft.com/office/officeart/2005/8/layout/hierarchy1"/>
    <dgm:cxn modelId="{D57B6D6A-F0AB-4148-B860-1A84560FEA99}" type="presOf" srcId="{9F2CF274-6A43-48D9-9049-BDE395B7F210}" destId="{A6D461ED-7CA8-4FC4-8296-1BE830EAF734}" srcOrd="0" destOrd="0" presId="urn:microsoft.com/office/officeart/2005/8/layout/hierarchy1"/>
    <dgm:cxn modelId="{1881FDF4-EB24-441C-BF90-A7DFF445FEA7}" srcId="{738A5F0C-91EE-4978-B1BB-718CFF166FE4}" destId="{DF5111D5-8F25-4D62-93C7-C0807D2CC949}" srcOrd="1" destOrd="0" parTransId="{A0EA6B0B-AACD-4D0B-A0B3-4EC011FAD423}" sibTransId="{A2FB92ED-BE35-4442-9159-61E9ADB4A139}"/>
    <dgm:cxn modelId="{DC2C7E68-A73E-4D5D-A25B-7A9AE5DF2017}" srcId="{E2DE1C62-7B04-4BE7-A2AC-3D1005AE9FAB}" destId="{772FEE14-33A4-46D7-94EB-D177F2F97D70}" srcOrd="3" destOrd="0" parTransId="{9F2CF274-6A43-48D9-9049-BDE395B7F210}" sibTransId="{452BBE1D-675B-40A4-A68E-536812C926A7}"/>
    <dgm:cxn modelId="{B2F9B99E-341F-469B-BC62-D0D92B9A4F4C}" srcId="{E2DE1C62-7B04-4BE7-A2AC-3D1005AE9FAB}" destId="{909B9D25-9A73-4552-A6EF-EBCC3649B9B6}" srcOrd="2" destOrd="0" parTransId="{75E227FB-EE46-402D-9987-9200AD44CA7F}" sibTransId="{D566908C-1428-4348-9D38-99FD4770514E}"/>
    <dgm:cxn modelId="{43CF120D-2D96-44BD-A20C-719AB96F941D}" type="presOf" srcId="{E2DE1C62-7B04-4BE7-A2AC-3D1005AE9FAB}" destId="{639866E0-C024-4F93-A4AB-57D0DCADDB3A}" srcOrd="0" destOrd="0" presId="urn:microsoft.com/office/officeart/2005/8/layout/hierarchy1"/>
    <dgm:cxn modelId="{F62A1AA9-177D-4AEF-9DB6-C8B250234177}" type="presOf" srcId="{5B7215EF-B0F7-4A88-A283-08CCDA31448D}" destId="{1D5BA919-AFBD-47E7-8519-E948E52FA3DA}" srcOrd="0" destOrd="0" presId="urn:microsoft.com/office/officeart/2005/8/layout/hierarchy1"/>
    <dgm:cxn modelId="{FDF2B3A6-B331-475B-9FD0-01F8D01B1526}" srcId="{3440E26B-AFDE-46F7-99C8-6F45694CC042}" destId="{738A5F0C-91EE-4978-B1BB-718CFF166FE4}" srcOrd="0" destOrd="0" parTransId="{63B03685-2E24-44BA-9F58-9C53BCD5F46A}" sibTransId="{B44F08A9-8BD4-4CA8-AA23-CC368C9BBFD9}"/>
    <dgm:cxn modelId="{64F055A0-0769-4E0D-9BB0-7808E74474BC}" srcId="{E2DE1C62-7B04-4BE7-A2AC-3D1005AE9FAB}" destId="{6F7ED88F-8A3D-4246-966C-C13827A887CC}" srcOrd="1" destOrd="0" parTransId="{FFCC08DC-EE50-49A8-BE8F-E9AD611353B9}" sibTransId="{B9F9DE0A-9374-40CD-8920-6F214370AF43}"/>
    <dgm:cxn modelId="{056547B6-4EA9-4CFD-9F88-CACCBEBDEAA6}" type="presOf" srcId="{75E227FB-EE46-402D-9987-9200AD44CA7F}" destId="{5B6C7B31-BDF9-4540-AF2B-EA40582E4809}" srcOrd="0" destOrd="0" presId="urn:microsoft.com/office/officeart/2005/8/layout/hierarchy1"/>
    <dgm:cxn modelId="{4F99F97A-F14A-482A-891C-AADE38A53ECC}" type="presOf" srcId="{DF5111D5-8F25-4D62-93C7-C0807D2CC949}" destId="{D4B84662-6968-4C43-88B4-1B523AB2E149}" srcOrd="0" destOrd="0" presId="urn:microsoft.com/office/officeart/2005/8/layout/hierarchy1"/>
    <dgm:cxn modelId="{421F6D51-0DC2-422B-89BD-BFAD252939B2}" type="presOf" srcId="{B5030B2A-399F-4D75-879D-18FB27B7A9B4}" destId="{73758A9F-0890-4E8E-95DC-58D1C03EB555}" srcOrd="0" destOrd="0" presId="urn:microsoft.com/office/officeart/2005/8/layout/hierarchy1"/>
    <dgm:cxn modelId="{F4F02EB8-1C0B-402F-A978-CDBF52CDEC11}" srcId="{B5030B2A-399F-4D75-879D-18FB27B7A9B4}" destId="{E2DE1C62-7B04-4BE7-A2AC-3D1005AE9FAB}" srcOrd="0" destOrd="0" parTransId="{77F69667-7D44-45A0-BA19-4615F7594243}" sibTransId="{8092B374-B888-46D8-A76D-C0FEFE29CD27}"/>
    <dgm:cxn modelId="{4DAE6E28-E710-4276-B480-1ACA91E9EA0C}" type="presOf" srcId="{738A5F0C-91EE-4978-B1BB-718CFF166FE4}" destId="{2C274EAE-EA5B-4F48-94AE-B6A4C87254E7}" srcOrd="0" destOrd="0" presId="urn:microsoft.com/office/officeart/2005/8/layout/hierarchy1"/>
    <dgm:cxn modelId="{4DDE0236-E1AC-46AD-B865-AF821ED3F332}" srcId="{E2DE1C62-7B04-4BE7-A2AC-3D1005AE9FAB}" destId="{C1E725D9-3000-40FA-896D-AAC505557082}" srcOrd="0" destOrd="0" parTransId="{28E4D31D-FD4C-4658-B40C-AFB83D98F7C1}" sibTransId="{B1D51052-9748-401C-8CE3-8F6F0973960D}"/>
    <dgm:cxn modelId="{5E7456E2-E883-486A-8BBA-0F8294B86304}" type="presOf" srcId="{28E4D31D-FD4C-4658-B40C-AFB83D98F7C1}" destId="{925D3CBE-FE30-4C91-9567-E10C4AA5621A}" srcOrd="0" destOrd="0" presId="urn:microsoft.com/office/officeart/2005/8/layout/hierarchy1"/>
    <dgm:cxn modelId="{7D2CCAC8-FA0B-4D3C-87C0-98E00B6FD6A5}" type="presOf" srcId="{3440E26B-AFDE-46F7-99C8-6F45694CC042}" destId="{1162A14D-6B34-42D3-B6B1-67D83FA9512B}" srcOrd="0" destOrd="0" presId="urn:microsoft.com/office/officeart/2005/8/layout/hierarchy1"/>
    <dgm:cxn modelId="{558ED593-C383-44D6-A1CC-8B2EFC53077B}" type="presOf" srcId="{909B9D25-9A73-4552-A6EF-EBCC3649B9B6}" destId="{E0D32997-4731-4B7F-9F5B-81B9B09B89FC}" srcOrd="0" destOrd="0" presId="urn:microsoft.com/office/officeart/2005/8/layout/hierarchy1"/>
    <dgm:cxn modelId="{44547BAF-739A-402E-A2E9-298E324B50A3}" type="presParOf" srcId="{1162A14D-6B34-42D3-B6B1-67D83FA9512B}" destId="{16088B1F-EE8C-4FCD-8F79-D3A326C40CEE}" srcOrd="0" destOrd="0" presId="urn:microsoft.com/office/officeart/2005/8/layout/hierarchy1"/>
    <dgm:cxn modelId="{CC379A31-14F4-47B9-9F83-63A893D2DF70}" type="presParOf" srcId="{16088B1F-EE8C-4FCD-8F79-D3A326C40CEE}" destId="{FA3AA9B9-8067-447A-A679-36D4A9250C2F}" srcOrd="0" destOrd="0" presId="urn:microsoft.com/office/officeart/2005/8/layout/hierarchy1"/>
    <dgm:cxn modelId="{FD350204-CF26-4648-A2C9-EAE2E99D55A8}" type="presParOf" srcId="{FA3AA9B9-8067-447A-A679-36D4A9250C2F}" destId="{E5840327-34A8-44D1-964F-62C6C8DF987C}" srcOrd="0" destOrd="0" presId="urn:microsoft.com/office/officeart/2005/8/layout/hierarchy1"/>
    <dgm:cxn modelId="{F49F3E30-5B4F-4EA4-9790-AB5791468859}" type="presParOf" srcId="{FA3AA9B9-8067-447A-A679-36D4A9250C2F}" destId="{2C274EAE-EA5B-4F48-94AE-B6A4C87254E7}" srcOrd="1" destOrd="0" presId="urn:microsoft.com/office/officeart/2005/8/layout/hierarchy1"/>
    <dgm:cxn modelId="{6C5B19A1-08F7-4D7E-A07B-A097ECFBEFBD}" type="presParOf" srcId="{16088B1F-EE8C-4FCD-8F79-D3A326C40CEE}" destId="{E172B58B-FB80-4FFF-8337-4E2B6EC4AB07}" srcOrd="1" destOrd="0" presId="urn:microsoft.com/office/officeart/2005/8/layout/hierarchy1"/>
    <dgm:cxn modelId="{AAC56250-1873-4C8D-B095-97BB56C8AA87}" type="presParOf" srcId="{E172B58B-FB80-4FFF-8337-4E2B6EC4AB07}" destId="{1D5BA919-AFBD-47E7-8519-E948E52FA3DA}" srcOrd="0" destOrd="0" presId="urn:microsoft.com/office/officeart/2005/8/layout/hierarchy1"/>
    <dgm:cxn modelId="{5C865BD9-C3F0-46D0-8498-FC3D06F49E80}" type="presParOf" srcId="{E172B58B-FB80-4FFF-8337-4E2B6EC4AB07}" destId="{343FB074-3770-486A-92E4-F906BE18FDE2}" srcOrd="1" destOrd="0" presId="urn:microsoft.com/office/officeart/2005/8/layout/hierarchy1"/>
    <dgm:cxn modelId="{94B88DE4-1FB7-48DF-AE14-BCE8ED4C6472}" type="presParOf" srcId="{343FB074-3770-486A-92E4-F906BE18FDE2}" destId="{A1A9D3A5-8ACC-41CF-8743-9462524A643A}" srcOrd="0" destOrd="0" presId="urn:microsoft.com/office/officeart/2005/8/layout/hierarchy1"/>
    <dgm:cxn modelId="{793587CE-F98F-4802-8F2A-79A439F658ED}" type="presParOf" srcId="{A1A9D3A5-8ACC-41CF-8743-9462524A643A}" destId="{B571B3DB-04C1-4AB9-8AE7-93E6AC56E293}" srcOrd="0" destOrd="0" presId="urn:microsoft.com/office/officeart/2005/8/layout/hierarchy1"/>
    <dgm:cxn modelId="{9980CA56-5AC1-4D4A-86F9-EA1CDDF1F27F}" type="presParOf" srcId="{A1A9D3A5-8ACC-41CF-8743-9462524A643A}" destId="{73758A9F-0890-4E8E-95DC-58D1C03EB555}" srcOrd="1" destOrd="0" presId="urn:microsoft.com/office/officeart/2005/8/layout/hierarchy1"/>
    <dgm:cxn modelId="{4B7863AC-9A4C-4A08-BDFB-D74DE8FC0000}" type="presParOf" srcId="{343FB074-3770-486A-92E4-F906BE18FDE2}" destId="{3FB1BC40-A1FB-4DCE-9E37-0F334FC5C0DB}" srcOrd="1" destOrd="0" presId="urn:microsoft.com/office/officeart/2005/8/layout/hierarchy1"/>
    <dgm:cxn modelId="{92996C36-BFBC-479C-A958-751757626FD7}" type="presParOf" srcId="{3FB1BC40-A1FB-4DCE-9E37-0F334FC5C0DB}" destId="{B1BB250D-A36A-46E5-A9A0-B1F54C3F1EEC}" srcOrd="0" destOrd="0" presId="urn:microsoft.com/office/officeart/2005/8/layout/hierarchy1"/>
    <dgm:cxn modelId="{0505B748-5615-42CE-BD7F-35589D9B8124}" type="presParOf" srcId="{3FB1BC40-A1FB-4DCE-9E37-0F334FC5C0DB}" destId="{6256FF00-E137-480A-9C36-08F5C52F564D}" srcOrd="1" destOrd="0" presId="urn:microsoft.com/office/officeart/2005/8/layout/hierarchy1"/>
    <dgm:cxn modelId="{AE332E1C-9CB5-4D8C-8FC5-31582BF67341}" type="presParOf" srcId="{6256FF00-E137-480A-9C36-08F5C52F564D}" destId="{A7C8C05B-9E06-4FD1-8343-92C3CD9DC700}" srcOrd="0" destOrd="0" presId="urn:microsoft.com/office/officeart/2005/8/layout/hierarchy1"/>
    <dgm:cxn modelId="{115A5B16-2167-40E4-AA79-C86C5B477BC0}" type="presParOf" srcId="{A7C8C05B-9E06-4FD1-8343-92C3CD9DC700}" destId="{77DDB709-98E7-4416-9428-4808ED010649}" srcOrd="0" destOrd="0" presId="urn:microsoft.com/office/officeart/2005/8/layout/hierarchy1"/>
    <dgm:cxn modelId="{28DA8773-DE6D-4A23-8DE4-6D44AB24A702}" type="presParOf" srcId="{A7C8C05B-9E06-4FD1-8343-92C3CD9DC700}" destId="{639866E0-C024-4F93-A4AB-57D0DCADDB3A}" srcOrd="1" destOrd="0" presId="urn:microsoft.com/office/officeart/2005/8/layout/hierarchy1"/>
    <dgm:cxn modelId="{04FAAEFD-DD84-493E-9EAE-E205D518BD50}" type="presParOf" srcId="{6256FF00-E137-480A-9C36-08F5C52F564D}" destId="{4B28A214-4F91-4941-8E66-FFBDA205DE1F}" srcOrd="1" destOrd="0" presId="urn:microsoft.com/office/officeart/2005/8/layout/hierarchy1"/>
    <dgm:cxn modelId="{21395565-7FA5-43BF-95F3-CA9AC7FF262F}" type="presParOf" srcId="{4B28A214-4F91-4941-8E66-FFBDA205DE1F}" destId="{925D3CBE-FE30-4C91-9567-E10C4AA5621A}" srcOrd="0" destOrd="0" presId="urn:microsoft.com/office/officeart/2005/8/layout/hierarchy1"/>
    <dgm:cxn modelId="{96BDF4A1-5229-4B8A-85D7-013575ABB565}" type="presParOf" srcId="{4B28A214-4F91-4941-8E66-FFBDA205DE1F}" destId="{4098074C-90D4-490F-BC6A-DDE29B9A9D46}" srcOrd="1" destOrd="0" presId="urn:microsoft.com/office/officeart/2005/8/layout/hierarchy1"/>
    <dgm:cxn modelId="{2DBB7C27-075A-48AA-86F4-BCE55A4D3C6B}" type="presParOf" srcId="{4098074C-90D4-490F-BC6A-DDE29B9A9D46}" destId="{0F8DDDCC-BC82-4F67-8D88-BD1880002736}" srcOrd="0" destOrd="0" presId="urn:microsoft.com/office/officeart/2005/8/layout/hierarchy1"/>
    <dgm:cxn modelId="{BF1F2C20-4262-446D-B839-D40299147D86}" type="presParOf" srcId="{0F8DDDCC-BC82-4F67-8D88-BD1880002736}" destId="{E743FFA0-C2FC-4ACC-801F-BC09977E78C6}" srcOrd="0" destOrd="0" presId="urn:microsoft.com/office/officeart/2005/8/layout/hierarchy1"/>
    <dgm:cxn modelId="{73C9243A-6843-4EF7-904F-DE790DCBA131}" type="presParOf" srcId="{0F8DDDCC-BC82-4F67-8D88-BD1880002736}" destId="{F541927D-C1AC-44AC-A649-C98C493AC55A}" srcOrd="1" destOrd="0" presId="urn:microsoft.com/office/officeart/2005/8/layout/hierarchy1"/>
    <dgm:cxn modelId="{4E2A04AB-830D-44A0-9E1F-A15E127812DA}" type="presParOf" srcId="{4098074C-90D4-490F-BC6A-DDE29B9A9D46}" destId="{1134E48C-E190-47FB-B627-EB1F2818AE79}" srcOrd="1" destOrd="0" presId="urn:microsoft.com/office/officeart/2005/8/layout/hierarchy1"/>
    <dgm:cxn modelId="{E464504A-D9DF-4EED-84D9-D2734ED0F1B1}" type="presParOf" srcId="{4B28A214-4F91-4941-8E66-FFBDA205DE1F}" destId="{05FD389D-9ACD-404F-A9F0-E9F844057A2B}" srcOrd="2" destOrd="0" presId="urn:microsoft.com/office/officeart/2005/8/layout/hierarchy1"/>
    <dgm:cxn modelId="{1DE445DE-AABF-40F6-B7E2-E9C1AD9A3A31}" type="presParOf" srcId="{4B28A214-4F91-4941-8E66-FFBDA205DE1F}" destId="{A30AEAAC-E4F3-4607-A8B0-719FCEEE9BB4}" srcOrd="3" destOrd="0" presId="urn:microsoft.com/office/officeart/2005/8/layout/hierarchy1"/>
    <dgm:cxn modelId="{2B721ADE-A281-4476-874C-906A59A7ED36}" type="presParOf" srcId="{A30AEAAC-E4F3-4607-A8B0-719FCEEE9BB4}" destId="{AE35AD93-CB5D-4679-ADA7-2809114C6057}" srcOrd="0" destOrd="0" presId="urn:microsoft.com/office/officeart/2005/8/layout/hierarchy1"/>
    <dgm:cxn modelId="{E5A8F914-5AD9-4F9C-9069-1D81303D3EDD}" type="presParOf" srcId="{AE35AD93-CB5D-4679-ADA7-2809114C6057}" destId="{D17B7EE5-35A7-48EC-9B3B-81AC1A09F05F}" srcOrd="0" destOrd="0" presId="urn:microsoft.com/office/officeart/2005/8/layout/hierarchy1"/>
    <dgm:cxn modelId="{C5F5A7CA-425B-46C4-AC78-8582CD086FFC}" type="presParOf" srcId="{AE35AD93-CB5D-4679-ADA7-2809114C6057}" destId="{BB1937A0-DD70-4A21-BBB7-F80B570A1CBF}" srcOrd="1" destOrd="0" presId="urn:microsoft.com/office/officeart/2005/8/layout/hierarchy1"/>
    <dgm:cxn modelId="{A18CE38F-27BE-40EB-AE6D-7598B9F99593}" type="presParOf" srcId="{A30AEAAC-E4F3-4607-A8B0-719FCEEE9BB4}" destId="{213739B4-912A-462A-8E37-0534C9299035}" srcOrd="1" destOrd="0" presId="urn:microsoft.com/office/officeart/2005/8/layout/hierarchy1"/>
    <dgm:cxn modelId="{699951CD-8D56-4268-A5D0-B66B72A4691A}" type="presParOf" srcId="{4B28A214-4F91-4941-8E66-FFBDA205DE1F}" destId="{5B6C7B31-BDF9-4540-AF2B-EA40582E4809}" srcOrd="4" destOrd="0" presId="urn:microsoft.com/office/officeart/2005/8/layout/hierarchy1"/>
    <dgm:cxn modelId="{DC274359-998C-4115-9079-4A60E11FA8D2}" type="presParOf" srcId="{4B28A214-4F91-4941-8E66-FFBDA205DE1F}" destId="{D6248AB3-9494-40F8-9465-820C249C3C00}" srcOrd="5" destOrd="0" presId="urn:microsoft.com/office/officeart/2005/8/layout/hierarchy1"/>
    <dgm:cxn modelId="{ADF9F27E-2DC6-4C85-A04E-78615F2445A1}" type="presParOf" srcId="{D6248AB3-9494-40F8-9465-820C249C3C00}" destId="{CE360144-F314-4141-B386-91D95CBA2FA1}" srcOrd="0" destOrd="0" presId="urn:microsoft.com/office/officeart/2005/8/layout/hierarchy1"/>
    <dgm:cxn modelId="{8BAA86E3-6C37-4AC6-9578-13073E8B8E88}" type="presParOf" srcId="{CE360144-F314-4141-B386-91D95CBA2FA1}" destId="{BBDD157B-9FA6-4116-8767-192BC195A3C2}" srcOrd="0" destOrd="0" presId="urn:microsoft.com/office/officeart/2005/8/layout/hierarchy1"/>
    <dgm:cxn modelId="{12A4DC65-CC68-4C3A-9B64-E76EE820AE79}" type="presParOf" srcId="{CE360144-F314-4141-B386-91D95CBA2FA1}" destId="{E0D32997-4731-4B7F-9F5B-81B9B09B89FC}" srcOrd="1" destOrd="0" presId="urn:microsoft.com/office/officeart/2005/8/layout/hierarchy1"/>
    <dgm:cxn modelId="{DFCADAB5-8D36-4562-B177-4B6CE080FE5E}" type="presParOf" srcId="{D6248AB3-9494-40F8-9465-820C249C3C00}" destId="{9DA524EA-0223-4C20-ADCC-DC3F3D71E464}" srcOrd="1" destOrd="0" presId="urn:microsoft.com/office/officeart/2005/8/layout/hierarchy1"/>
    <dgm:cxn modelId="{7956AFFB-1C1F-45FF-AF0D-E965D8C2A229}" type="presParOf" srcId="{4B28A214-4F91-4941-8E66-FFBDA205DE1F}" destId="{A6D461ED-7CA8-4FC4-8296-1BE830EAF734}" srcOrd="6" destOrd="0" presId="urn:microsoft.com/office/officeart/2005/8/layout/hierarchy1"/>
    <dgm:cxn modelId="{5B1B1B8A-8206-4F74-BC66-6002034CE27D}" type="presParOf" srcId="{4B28A214-4F91-4941-8E66-FFBDA205DE1F}" destId="{480C54CF-308A-42DD-A138-EB85F135217A}" srcOrd="7" destOrd="0" presId="urn:microsoft.com/office/officeart/2005/8/layout/hierarchy1"/>
    <dgm:cxn modelId="{09E4F944-6971-4494-A702-86B1A926EAAA}" type="presParOf" srcId="{480C54CF-308A-42DD-A138-EB85F135217A}" destId="{3B454532-E629-4DD0-A499-143334106073}" srcOrd="0" destOrd="0" presId="urn:microsoft.com/office/officeart/2005/8/layout/hierarchy1"/>
    <dgm:cxn modelId="{5DCF548E-6DE8-4AE9-9BAA-4D43CA09563C}" type="presParOf" srcId="{3B454532-E629-4DD0-A499-143334106073}" destId="{C1523806-6E46-4DDF-9496-B9B26AE40809}" srcOrd="0" destOrd="0" presId="urn:microsoft.com/office/officeart/2005/8/layout/hierarchy1"/>
    <dgm:cxn modelId="{0296270E-28C3-4FFA-A261-AF6AE233C12A}" type="presParOf" srcId="{3B454532-E629-4DD0-A499-143334106073}" destId="{55B01A28-E5F6-48BE-B86F-39B256E5CC4B}" srcOrd="1" destOrd="0" presId="urn:microsoft.com/office/officeart/2005/8/layout/hierarchy1"/>
    <dgm:cxn modelId="{2A3033DF-2F9B-43D2-AA5B-317700912184}" type="presParOf" srcId="{480C54CF-308A-42DD-A138-EB85F135217A}" destId="{F85801D0-1A0D-44EF-9075-9EEE665BB1A3}" srcOrd="1" destOrd="0" presId="urn:microsoft.com/office/officeart/2005/8/layout/hierarchy1"/>
    <dgm:cxn modelId="{43D3FF61-4C9D-4A78-A743-57673621D3A4}" type="presParOf" srcId="{E172B58B-FB80-4FFF-8337-4E2B6EC4AB07}" destId="{7D2992E0-6DAA-49EC-B250-07AE44EF50AB}" srcOrd="2" destOrd="0" presId="urn:microsoft.com/office/officeart/2005/8/layout/hierarchy1"/>
    <dgm:cxn modelId="{9B6B1B92-A5F2-4211-85BC-55D13547F462}" type="presParOf" srcId="{E172B58B-FB80-4FFF-8337-4E2B6EC4AB07}" destId="{00CE33C0-FE3E-4717-BC0C-DAB585937005}" srcOrd="3" destOrd="0" presId="urn:microsoft.com/office/officeart/2005/8/layout/hierarchy1"/>
    <dgm:cxn modelId="{F05C12E8-8BCA-4230-BA4D-56744973007C}" type="presParOf" srcId="{00CE33C0-FE3E-4717-BC0C-DAB585937005}" destId="{46266D4B-568E-4A0B-9086-D06267FA686A}" srcOrd="0" destOrd="0" presId="urn:microsoft.com/office/officeart/2005/8/layout/hierarchy1"/>
    <dgm:cxn modelId="{631855B1-F1DF-404A-B7BD-D0C8FBAB858E}" type="presParOf" srcId="{46266D4B-568E-4A0B-9086-D06267FA686A}" destId="{3F5D6779-8ECC-4C70-9480-BC0C1C12B9E6}" srcOrd="0" destOrd="0" presId="urn:microsoft.com/office/officeart/2005/8/layout/hierarchy1"/>
    <dgm:cxn modelId="{9BE50C09-3C30-4D0E-82F1-604171077EAD}" type="presParOf" srcId="{46266D4B-568E-4A0B-9086-D06267FA686A}" destId="{D4B84662-6968-4C43-88B4-1B523AB2E149}" srcOrd="1" destOrd="0" presId="urn:microsoft.com/office/officeart/2005/8/layout/hierarchy1"/>
    <dgm:cxn modelId="{401D0EAB-7642-485C-A25B-96D194A50A8B}" type="presParOf" srcId="{00CE33C0-FE3E-4717-BC0C-DAB585937005}" destId="{E3B8DF61-9CBC-4079-84FA-07EC5D4DC8C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6C8C0C-EDBD-4CE2-8A4B-60DB3CE81F8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7E196E-3790-4046-BC2C-6985706EEAE1}">
      <dgm:prSet phldrT="[Текст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>
              <a:latin typeface="Times New Roman" pitchFamily="18" charset="0"/>
              <a:cs typeface="Times New Roman" pitchFamily="18" charset="0"/>
            </a:rPr>
            <a:t>Вероятность наступления события может быть определена  следующими методами</a:t>
          </a:r>
        </a:p>
        <a:p>
          <a:pPr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00BBFAEB-D464-4EEA-A2FE-EF41383BD3DB}" type="parTrans" cxnId="{83C83330-576A-4F8C-8AA6-FCA5BD856D91}">
      <dgm:prSet/>
      <dgm:spPr/>
      <dgm:t>
        <a:bodyPr/>
        <a:lstStyle/>
        <a:p>
          <a:endParaRPr lang="ru-RU"/>
        </a:p>
      </dgm:t>
    </dgm:pt>
    <dgm:pt modelId="{826DFE20-2252-4FA9-8D0E-C81C67D249DF}" type="sibTrans" cxnId="{83C83330-576A-4F8C-8AA6-FCA5BD856D91}">
      <dgm:prSet/>
      <dgm:spPr/>
      <dgm:t>
        <a:bodyPr/>
        <a:lstStyle/>
        <a:p>
          <a:endParaRPr lang="ru-RU"/>
        </a:p>
      </dgm:t>
    </dgm:pt>
    <dgm:pt modelId="{548DADD5-D3C8-4E93-8523-A8CCD763E2B9}">
      <dgm:prSet phldrT="[Текст]"/>
      <dgm:spPr>
        <a:solidFill>
          <a:srgbClr val="FF99FF">
            <a:alpha val="89804"/>
          </a:srgbClr>
        </a:solidFill>
      </dgm:spPr>
      <dgm:t>
        <a:bodyPr/>
        <a:lstStyle/>
        <a:p>
          <a:r>
            <a:rPr lang="kk-KZ" dirty="0">
              <a:latin typeface="Times New Roman" pitchFamily="18" charset="0"/>
              <a:cs typeface="Times New Roman" pitchFamily="18" charset="0"/>
            </a:rPr>
            <a:t>Объективный метод</a:t>
          </a:r>
          <a:endParaRPr lang="ru-RU" dirty="0"/>
        </a:p>
      </dgm:t>
    </dgm:pt>
    <dgm:pt modelId="{C0E86B2C-9A4B-4FA4-AE39-4334CBFDEB46}" type="parTrans" cxnId="{C7340563-BA1B-45E5-92E7-BDA258B8B6E1}">
      <dgm:prSet/>
      <dgm:spPr/>
      <dgm:t>
        <a:bodyPr/>
        <a:lstStyle/>
        <a:p>
          <a:endParaRPr lang="ru-RU"/>
        </a:p>
      </dgm:t>
    </dgm:pt>
    <dgm:pt modelId="{E893A615-6D25-4065-A58A-AB1D69BD2BA7}" type="sibTrans" cxnId="{C7340563-BA1B-45E5-92E7-BDA258B8B6E1}">
      <dgm:prSet/>
      <dgm:spPr/>
      <dgm:t>
        <a:bodyPr/>
        <a:lstStyle/>
        <a:p>
          <a:endParaRPr lang="ru-RU"/>
        </a:p>
      </dgm:t>
    </dgm:pt>
    <dgm:pt modelId="{ED1ADB20-FECE-4CEC-A7E0-CB6B7483F3A0}">
      <dgm:prSet phldrT="[Текст]"/>
      <dgm:spPr>
        <a:solidFill>
          <a:srgbClr val="FF99FF">
            <a:alpha val="89804"/>
          </a:srgbClr>
        </a:solidFill>
      </dgm:spPr>
      <dgm:t>
        <a:bodyPr/>
        <a:lstStyle/>
        <a:p>
          <a:r>
            <a:rPr lang="kk-KZ" dirty="0">
              <a:latin typeface="Times New Roman" pitchFamily="18" charset="0"/>
              <a:cs typeface="Times New Roman" pitchFamily="18" charset="0"/>
            </a:rPr>
            <a:t>Субъективный метод</a:t>
          </a:r>
          <a:endParaRPr lang="ru-RU" dirty="0"/>
        </a:p>
      </dgm:t>
    </dgm:pt>
    <dgm:pt modelId="{AB9B155D-D3CB-4D2D-BFC6-8AB87DAF0D4E}" type="parTrans" cxnId="{5F993459-A432-461E-B7AF-0F167ED08878}">
      <dgm:prSet/>
      <dgm:spPr/>
      <dgm:t>
        <a:bodyPr/>
        <a:lstStyle/>
        <a:p>
          <a:endParaRPr lang="ru-RU"/>
        </a:p>
      </dgm:t>
    </dgm:pt>
    <dgm:pt modelId="{FB928B3C-CB02-4B46-B4B8-9EBF0F0D56CE}" type="sibTrans" cxnId="{5F993459-A432-461E-B7AF-0F167ED08878}">
      <dgm:prSet/>
      <dgm:spPr/>
      <dgm:t>
        <a:bodyPr/>
        <a:lstStyle/>
        <a:p>
          <a:endParaRPr lang="ru-RU"/>
        </a:p>
      </dgm:t>
    </dgm:pt>
    <dgm:pt modelId="{495D0D1A-F63D-45D2-8424-0F57544A455A}" type="pres">
      <dgm:prSet presAssocID="{EF6C8C0C-EDBD-4CE2-8A4B-60DB3CE81F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1A7552F-5BBC-43BC-BA90-7C7D8AB755C3}" type="pres">
      <dgm:prSet presAssocID="{A07E196E-3790-4046-BC2C-6985706EEAE1}" presName="hierRoot1" presStyleCnt="0"/>
      <dgm:spPr/>
    </dgm:pt>
    <dgm:pt modelId="{CAE722A5-B73B-49E1-9A83-5A92E66B3ADA}" type="pres">
      <dgm:prSet presAssocID="{A07E196E-3790-4046-BC2C-6985706EEAE1}" presName="composite" presStyleCnt="0"/>
      <dgm:spPr/>
    </dgm:pt>
    <dgm:pt modelId="{3D80271A-E929-49B1-B9D7-3DB2AB2B387C}" type="pres">
      <dgm:prSet presAssocID="{A07E196E-3790-4046-BC2C-6985706EEAE1}" presName="background" presStyleLbl="node0" presStyleIdx="0" presStyleCnt="1"/>
      <dgm:spPr/>
    </dgm:pt>
    <dgm:pt modelId="{92CBC999-D4BF-4D46-A066-1A84E228D0A8}" type="pres">
      <dgm:prSet presAssocID="{A07E196E-3790-4046-BC2C-6985706EEAE1}" presName="text" presStyleLbl="fgAcc0" presStyleIdx="0" presStyleCnt="1" custScaleX="307756" custScaleY="1307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88A2B3-ECC0-4771-8BD9-C38BDB1B1AB3}" type="pres">
      <dgm:prSet presAssocID="{A07E196E-3790-4046-BC2C-6985706EEAE1}" presName="hierChild2" presStyleCnt="0"/>
      <dgm:spPr/>
    </dgm:pt>
    <dgm:pt modelId="{FEF46B4D-8CEE-4CC2-8918-94401B39507A}" type="pres">
      <dgm:prSet presAssocID="{C0E86B2C-9A4B-4FA4-AE39-4334CBFDEB46}" presName="Name10" presStyleLbl="parChTrans1D2" presStyleIdx="0" presStyleCnt="2"/>
      <dgm:spPr/>
      <dgm:t>
        <a:bodyPr/>
        <a:lstStyle/>
        <a:p>
          <a:endParaRPr lang="ru-RU"/>
        </a:p>
      </dgm:t>
    </dgm:pt>
    <dgm:pt modelId="{1D0E9BF3-14E4-4F29-88BF-F17521AFA0E1}" type="pres">
      <dgm:prSet presAssocID="{548DADD5-D3C8-4E93-8523-A8CCD763E2B9}" presName="hierRoot2" presStyleCnt="0"/>
      <dgm:spPr/>
    </dgm:pt>
    <dgm:pt modelId="{CFFBC223-E7AC-4381-885C-EC5C4DE1CD90}" type="pres">
      <dgm:prSet presAssocID="{548DADD5-D3C8-4E93-8523-A8CCD763E2B9}" presName="composite2" presStyleCnt="0"/>
      <dgm:spPr/>
    </dgm:pt>
    <dgm:pt modelId="{ADFB3C71-69FE-486B-BF57-2BB48AC9DD34}" type="pres">
      <dgm:prSet presAssocID="{548DADD5-D3C8-4E93-8523-A8CCD763E2B9}" presName="background2" presStyleLbl="node2" presStyleIdx="0" presStyleCnt="2"/>
      <dgm:spPr/>
    </dgm:pt>
    <dgm:pt modelId="{ABF168C8-6108-4F3D-B414-5BEAAFDCFD8A}" type="pres">
      <dgm:prSet presAssocID="{548DADD5-D3C8-4E93-8523-A8CCD763E2B9}" presName="text2" presStyleLbl="fgAcc2" presStyleIdx="0" presStyleCnt="2" custScaleX="2470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DA7DBC-32F1-430D-8C81-BA68CF3E8142}" type="pres">
      <dgm:prSet presAssocID="{548DADD5-D3C8-4E93-8523-A8CCD763E2B9}" presName="hierChild3" presStyleCnt="0"/>
      <dgm:spPr/>
    </dgm:pt>
    <dgm:pt modelId="{59910E10-0E04-4999-8364-41F7DAAE34DD}" type="pres">
      <dgm:prSet presAssocID="{AB9B155D-D3CB-4D2D-BFC6-8AB87DAF0D4E}" presName="Name10" presStyleLbl="parChTrans1D2" presStyleIdx="1" presStyleCnt="2"/>
      <dgm:spPr/>
      <dgm:t>
        <a:bodyPr/>
        <a:lstStyle/>
        <a:p>
          <a:endParaRPr lang="ru-RU"/>
        </a:p>
      </dgm:t>
    </dgm:pt>
    <dgm:pt modelId="{D48D1803-D7DF-4254-8AE6-5A13B9B40B1D}" type="pres">
      <dgm:prSet presAssocID="{ED1ADB20-FECE-4CEC-A7E0-CB6B7483F3A0}" presName="hierRoot2" presStyleCnt="0"/>
      <dgm:spPr/>
    </dgm:pt>
    <dgm:pt modelId="{91958D4F-4837-4A4C-9115-02ACFD2BFA1D}" type="pres">
      <dgm:prSet presAssocID="{ED1ADB20-FECE-4CEC-A7E0-CB6B7483F3A0}" presName="composite2" presStyleCnt="0"/>
      <dgm:spPr/>
    </dgm:pt>
    <dgm:pt modelId="{046EF254-EF31-42CC-AD0C-05E3FDB7EB38}" type="pres">
      <dgm:prSet presAssocID="{ED1ADB20-FECE-4CEC-A7E0-CB6B7483F3A0}" presName="background2" presStyleLbl="node2" presStyleIdx="1" presStyleCnt="2"/>
      <dgm:spPr/>
    </dgm:pt>
    <dgm:pt modelId="{B8C3E03B-D462-486C-B85B-44F21D839A4A}" type="pres">
      <dgm:prSet presAssocID="{ED1ADB20-FECE-4CEC-A7E0-CB6B7483F3A0}" presName="text2" presStyleLbl="fgAcc2" presStyleIdx="1" presStyleCnt="2" custScaleX="1857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9D0CCE-1FD9-4662-BA05-839BB568676C}" type="pres">
      <dgm:prSet presAssocID="{ED1ADB20-FECE-4CEC-A7E0-CB6B7483F3A0}" presName="hierChild3" presStyleCnt="0"/>
      <dgm:spPr/>
    </dgm:pt>
  </dgm:ptLst>
  <dgm:cxnLst>
    <dgm:cxn modelId="{DA0DCA9F-DC74-4A49-AA52-806CD8C5BD25}" type="presOf" srcId="{C0E86B2C-9A4B-4FA4-AE39-4334CBFDEB46}" destId="{FEF46B4D-8CEE-4CC2-8918-94401B39507A}" srcOrd="0" destOrd="0" presId="urn:microsoft.com/office/officeart/2005/8/layout/hierarchy1"/>
    <dgm:cxn modelId="{83C83330-576A-4F8C-8AA6-FCA5BD856D91}" srcId="{EF6C8C0C-EDBD-4CE2-8A4B-60DB3CE81F8F}" destId="{A07E196E-3790-4046-BC2C-6985706EEAE1}" srcOrd="0" destOrd="0" parTransId="{00BBFAEB-D464-4EEA-A2FE-EF41383BD3DB}" sibTransId="{826DFE20-2252-4FA9-8D0E-C81C67D249DF}"/>
    <dgm:cxn modelId="{C7340563-BA1B-45E5-92E7-BDA258B8B6E1}" srcId="{A07E196E-3790-4046-BC2C-6985706EEAE1}" destId="{548DADD5-D3C8-4E93-8523-A8CCD763E2B9}" srcOrd="0" destOrd="0" parTransId="{C0E86B2C-9A4B-4FA4-AE39-4334CBFDEB46}" sibTransId="{E893A615-6D25-4065-A58A-AB1D69BD2BA7}"/>
    <dgm:cxn modelId="{3242EC53-9069-4E0C-9A06-38292B31CC2C}" type="presOf" srcId="{AB9B155D-D3CB-4D2D-BFC6-8AB87DAF0D4E}" destId="{59910E10-0E04-4999-8364-41F7DAAE34DD}" srcOrd="0" destOrd="0" presId="urn:microsoft.com/office/officeart/2005/8/layout/hierarchy1"/>
    <dgm:cxn modelId="{177CD591-350F-49B4-8C98-49D8E6260BD4}" type="presOf" srcId="{ED1ADB20-FECE-4CEC-A7E0-CB6B7483F3A0}" destId="{B8C3E03B-D462-486C-B85B-44F21D839A4A}" srcOrd="0" destOrd="0" presId="urn:microsoft.com/office/officeart/2005/8/layout/hierarchy1"/>
    <dgm:cxn modelId="{AF79E744-98B7-4388-9CEA-4E1CF17A1AA3}" type="presOf" srcId="{548DADD5-D3C8-4E93-8523-A8CCD763E2B9}" destId="{ABF168C8-6108-4F3D-B414-5BEAAFDCFD8A}" srcOrd="0" destOrd="0" presId="urn:microsoft.com/office/officeart/2005/8/layout/hierarchy1"/>
    <dgm:cxn modelId="{73CA4C32-1197-4F09-85C6-E22F13F3D982}" type="presOf" srcId="{EF6C8C0C-EDBD-4CE2-8A4B-60DB3CE81F8F}" destId="{495D0D1A-F63D-45D2-8424-0F57544A455A}" srcOrd="0" destOrd="0" presId="urn:microsoft.com/office/officeart/2005/8/layout/hierarchy1"/>
    <dgm:cxn modelId="{BA8ABCB3-207F-4CD8-B94B-72F4C8CAFAD0}" type="presOf" srcId="{A07E196E-3790-4046-BC2C-6985706EEAE1}" destId="{92CBC999-D4BF-4D46-A066-1A84E228D0A8}" srcOrd="0" destOrd="0" presId="urn:microsoft.com/office/officeart/2005/8/layout/hierarchy1"/>
    <dgm:cxn modelId="{5F993459-A432-461E-B7AF-0F167ED08878}" srcId="{A07E196E-3790-4046-BC2C-6985706EEAE1}" destId="{ED1ADB20-FECE-4CEC-A7E0-CB6B7483F3A0}" srcOrd="1" destOrd="0" parTransId="{AB9B155D-D3CB-4D2D-BFC6-8AB87DAF0D4E}" sibTransId="{FB928B3C-CB02-4B46-B4B8-9EBF0F0D56CE}"/>
    <dgm:cxn modelId="{2958991D-CF1E-4911-8025-7CFCFF02F28D}" type="presParOf" srcId="{495D0D1A-F63D-45D2-8424-0F57544A455A}" destId="{81A7552F-5BBC-43BC-BA90-7C7D8AB755C3}" srcOrd="0" destOrd="0" presId="urn:microsoft.com/office/officeart/2005/8/layout/hierarchy1"/>
    <dgm:cxn modelId="{BEA2781F-1D3C-4A63-B689-B883697CE267}" type="presParOf" srcId="{81A7552F-5BBC-43BC-BA90-7C7D8AB755C3}" destId="{CAE722A5-B73B-49E1-9A83-5A92E66B3ADA}" srcOrd="0" destOrd="0" presId="urn:microsoft.com/office/officeart/2005/8/layout/hierarchy1"/>
    <dgm:cxn modelId="{3BE35947-0B21-4AAD-B10C-973E901A975B}" type="presParOf" srcId="{CAE722A5-B73B-49E1-9A83-5A92E66B3ADA}" destId="{3D80271A-E929-49B1-B9D7-3DB2AB2B387C}" srcOrd="0" destOrd="0" presId="urn:microsoft.com/office/officeart/2005/8/layout/hierarchy1"/>
    <dgm:cxn modelId="{20F8778A-C57B-416E-A683-A4BD42894071}" type="presParOf" srcId="{CAE722A5-B73B-49E1-9A83-5A92E66B3ADA}" destId="{92CBC999-D4BF-4D46-A066-1A84E228D0A8}" srcOrd="1" destOrd="0" presId="urn:microsoft.com/office/officeart/2005/8/layout/hierarchy1"/>
    <dgm:cxn modelId="{073452CE-55B1-4AA9-B0F4-5ECE0A19980F}" type="presParOf" srcId="{81A7552F-5BBC-43BC-BA90-7C7D8AB755C3}" destId="{EC88A2B3-ECC0-4771-8BD9-C38BDB1B1AB3}" srcOrd="1" destOrd="0" presId="urn:microsoft.com/office/officeart/2005/8/layout/hierarchy1"/>
    <dgm:cxn modelId="{5AC0505D-A627-4CE9-8AD1-D3C9CB6B5CE8}" type="presParOf" srcId="{EC88A2B3-ECC0-4771-8BD9-C38BDB1B1AB3}" destId="{FEF46B4D-8CEE-4CC2-8918-94401B39507A}" srcOrd="0" destOrd="0" presId="urn:microsoft.com/office/officeart/2005/8/layout/hierarchy1"/>
    <dgm:cxn modelId="{7A3D6041-E1A2-4E1C-88EA-8CE4E0ED3F71}" type="presParOf" srcId="{EC88A2B3-ECC0-4771-8BD9-C38BDB1B1AB3}" destId="{1D0E9BF3-14E4-4F29-88BF-F17521AFA0E1}" srcOrd="1" destOrd="0" presId="urn:microsoft.com/office/officeart/2005/8/layout/hierarchy1"/>
    <dgm:cxn modelId="{5E3D42DF-563D-4157-98F5-C73E3767A3D5}" type="presParOf" srcId="{1D0E9BF3-14E4-4F29-88BF-F17521AFA0E1}" destId="{CFFBC223-E7AC-4381-885C-EC5C4DE1CD90}" srcOrd="0" destOrd="0" presId="urn:microsoft.com/office/officeart/2005/8/layout/hierarchy1"/>
    <dgm:cxn modelId="{55FE3301-976F-4422-9663-D5E6F6004D57}" type="presParOf" srcId="{CFFBC223-E7AC-4381-885C-EC5C4DE1CD90}" destId="{ADFB3C71-69FE-486B-BF57-2BB48AC9DD34}" srcOrd="0" destOrd="0" presId="urn:microsoft.com/office/officeart/2005/8/layout/hierarchy1"/>
    <dgm:cxn modelId="{54704636-3641-49CA-816B-E7EF3C9CC04E}" type="presParOf" srcId="{CFFBC223-E7AC-4381-885C-EC5C4DE1CD90}" destId="{ABF168C8-6108-4F3D-B414-5BEAAFDCFD8A}" srcOrd="1" destOrd="0" presId="urn:microsoft.com/office/officeart/2005/8/layout/hierarchy1"/>
    <dgm:cxn modelId="{0D528534-0F7D-4203-A95E-851D9E0F7D4B}" type="presParOf" srcId="{1D0E9BF3-14E4-4F29-88BF-F17521AFA0E1}" destId="{A2DA7DBC-32F1-430D-8C81-BA68CF3E8142}" srcOrd="1" destOrd="0" presId="urn:microsoft.com/office/officeart/2005/8/layout/hierarchy1"/>
    <dgm:cxn modelId="{90365892-6555-48B3-BC2F-4ECAFBE6332F}" type="presParOf" srcId="{EC88A2B3-ECC0-4771-8BD9-C38BDB1B1AB3}" destId="{59910E10-0E04-4999-8364-41F7DAAE34DD}" srcOrd="2" destOrd="0" presId="urn:microsoft.com/office/officeart/2005/8/layout/hierarchy1"/>
    <dgm:cxn modelId="{386B1C77-84D3-490A-B305-82E0053B4BC6}" type="presParOf" srcId="{EC88A2B3-ECC0-4771-8BD9-C38BDB1B1AB3}" destId="{D48D1803-D7DF-4254-8AE6-5A13B9B40B1D}" srcOrd="3" destOrd="0" presId="urn:microsoft.com/office/officeart/2005/8/layout/hierarchy1"/>
    <dgm:cxn modelId="{A5E7C6BF-726B-4F64-B4F2-A27CD054553E}" type="presParOf" srcId="{D48D1803-D7DF-4254-8AE6-5A13B9B40B1D}" destId="{91958D4F-4837-4A4C-9115-02ACFD2BFA1D}" srcOrd="0" destOrd="0" presId="urn:microsoft.com/office/officeart/2005/8/layout/hierarchy1"/>
    <dgm:cxn modelId="{A1C4C01C-68CB-420E-8018-F8EAD8A3CF35}" type="presParOf" srcId="{91958D4F-4837-4A4C-9115-02ACFD2BFA1D}" destId="{046EF254-EF31-42CC-AD0C-05E3FDB7EB38}" srcOrd="0" destOrd="0" presId="urn:microsoft.com/office/officeart/2005/8/layout/hierarchy1"/>
    <dgm:cxn modelId="{2D83DF1F-F3CE-4FAE-9C9E-D18A7BBA282D}" type="presParOf" srcId="{91958D4F-4837-4A4C-9115-02ACFD2BFA1D}" destId="{B8C3E03B-D462-486C-B85B-44F21D839A4A}" srcOrd="1" destOrd="0" presId="urn:microsoft.com/office/officeart/2005/8/layout/hierarchy1"/>
    <dgm:cxn modelId="{B1B31D64-955B-415C-9F17-0A94BEEA0B7C}" type="presParOf" srcId="{D48D1803-D7DF-4254-8AE6-5A13B9B40B1D}" destId="{6D9D0CCE-1FD9-4662-BA05-839BB568676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9B99CC-F11F-4969-863F-BC07F1B1118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B46DA3-FB98-470A-8B4B-4B3FE0B94566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1) </a:t>
          </a:r>
          <a:r>
            <a:rPr lang="ru-RU" sz="2400" b="1" i="1" dirty="0">
              <a:solidFill>
                <a:schemeClr val="tx1"/>
              </a:solidFill>
            </a:rPr>
            <a:t>Средним ожидаемым значением</a:t>
          </a:r>
          <a:endParaRPr lang="ru-RU" sz="2400" dirty="0">
            <a:solidFill>
              <a:schemeClr val="tx1"/>
            </a:solidFill>
          </a:endParaRPr>
        </a:p>
        <a:p>
          <a:pPr algn="just"/>
          <a:r>
            <a:rPr lang="ru-RU" sz="2400" dirty="0">
              <a:solidFill>
                <a:schemeClr val="tx1"/>
              </a:solidFill>
            </a:rPr>
            <a:t>- значение величины события, которое связано с неопределенной ситуацией. </a:t>
          </a:r>
        </a:p>
        <a:p>
          <a:pPr algn="just"/>
          <a:r>
            <a:rPr lang="ru-RU" sz="2400" dirty="0">
              <a:solidFill>
                <a:schemeClr val="tx1"/>
              </a:solidFill>
            </a:rPr>
            <a:t>- является средневзвешенным для всех возможных результатов, где вероятность каждого результата используется в качестве частоты или веса соответствующего значения. </a:t>
          </a:r>
        </a:p>
        <a:p>
          <a:pPr algn="just"/>
          <a:r>
            <a:rPr lang="ru-RU" sz="2400" dirty="0">
              <a:solidFill>
                <a:schemeClr val="tx1"/>
              </a:solidFill>
            </a:rPr>
            <a:t>- измеряет результат, который мы ожидаем в среднем</a:t>
          </a:r>
        </a:p>
      </dgm:t>
    </dgm:pt>
    <dgm:pt modelId="{400BC71C-BF21-4062-A3A4-1B38E208176F}" type="parTrans" cxnId="{E5D1C328-8399-4C24-B173-2D500547AD15}">
      <dgm:prSet/>
      <dgm:spPr/>
      <dgm:t>
        <a:bodyPr/>
        <a:lstStyle/>
        <a:p>
          <a:endParaRPr lang="ru-RU"/>
        </a:p>
      </dgm:t>
    </dgm:pt>
    <dgm:pt modelId="{0B148D44-40CD-4C78-B97B-73E6D54D7F58}" type="sibTrans" cxnId="{E5D1C328-8399-4C24-B173-2D500547AD15}">
      <dgm:prSet/>
      <dgm:spPr/>
      <dgm:t>
        <a:bodyPr/>
        <a:lstStyle/>
        <a:p>
          <a:endParaRPr lang="ru-RU"/>
        </a:p>
      </dgm:t>
    </dgm:pt>
    <dgm:pt modelId="{7CA9C585-39F4-4E2A-B941-9466E55A58E4}">
      <dgm:prSet phldrT="[Текст]" custT="1"/>
      <dgm:spPr/>
      <dgm:t>
        <a:bodyPr/>
        <a:lstStyle/>
        <a:p>
          <a:pPr algn="just"/>
          <a:endParaRPr lang="ru-RU" sz="2000" dirty="0"/>
        </a:p>
      </dgm:t>
    </dgm:pt>
    <dgm:pt modelId="{68406F01-3FA2-416B-8173-A3C9D3DD72AA}" type="parTrans" cxnId="{74D19B44-6B5D-4B69-8725-869DD49EFDCA}">
      <dgm:prSet/>
      <dgm:spPr/>
      <dgm:t>
        <a:bodyPr/>
        <a:lstStyle/>
        <a:p>
          <a:endParaRPr lang="ru-RU"/>
        </a:p>
      </dgm:t>
    </dgm:pt>
    <dgm:pt modelId="{7650AB64-BF82-4DD3-807A-9E0EC9B4873E}" type="sibTrans" cxnId="{74D19B44-6B5D-4B69-8725-869DD49EFDCA}">
      <dgm:prSet/>
      <dgm:spPr/>
      <dgm:t>
        <a:bodyPr/>
        <a:lstStyle/>
        <a:p>
          <a:endParaRPr lang="ru-RU"/>
        </a:p>
      </dgm:t>
    </dgm:pt>
    <dgm:pt modelId="{5EBC763C-4DEE-42C8-B073-590747C8F852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2) </a:t>
          </a:r>
          <a:r>
            <a:rPr lang="ru-RU" sz="2400" b="1" i="1" dirty="0" err="1">
              <a:solidFill>
                <a:schemeClr val="tx1"/>
              </a:solidFill>
            </a:rPr>
            <a:t>колеблемостью</a:t>
          </a:r>
          <a:r>
            <a:rPr lang="ru-RU" sz="2400" dirty="0">
              <a:solidFill>
                <a:schemeClr val="tx1"/>
              </a:solidFill>
            </a:rPr>
            <a:t> (изменчивостью) возможного результата</a:t>
          </a:r>
          <a:r>
            <a:rPr lang="ru-RU" sz="2000" dirty="0"/>
            <a:t>.</a:t>
          </a:r>
          <a:endParaRPr lang="ru-RU" sz="2000" dirty="0">
            <a:solidFill>
              <a:schemeClr val="tx1"/>
            </a:solidFill>
          </a:endParaRPr>
        </a:p>
      </dgm:t>
    </dgm:pt>
    <dgm:pt modelId="{54B713DC-4014-468E-9382-4F5DC0737607}" type="parTrans" cxnId="{FC9F52F1-3413-4C31-A151-02AB99274F02}">
      <dgm:prSet/>
      <dgm:spPr/>
      <dgm:t>
        <a:bodyPr/>
        <a:lstStyle/>
        <a:p>
          <a:endParaRPr lang="ru-RU"/>
        </a:p>
      </dgm:t>
    </dgm:pt>
    <dgm:pt modelId="{CE75448F-77F5-442A-B896-E0C34C9A1286}" type="sibTrans" cxnId="{FC9F52F1-3413-4C31-A151-02AB99274F02}">
      <dgm:prSet/>
      <dgm:spPr/>
      <dgm:t>
        <a:bodyPr/>
        <a:lstStyle/>
        <a:p>
          <a:endParaRPr lang="ru-RU"/>
        </a:p>
      </dgm:t>
    </dgm:pt>
    <dgm:pt modelId="{E3A8A246-230C-49F9-B689-44F2C4F7F265}" type="pres">
      <dgm:prSet presAssocID="{DF9B99CC-F11F-4969-863F-BC07F1B111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457982-1711-4B05-AF01-0BE6BEEEE3A9}" type="pres">
      <dgm:prSet presAssocID="{A7B46DA3-FB98-470A-8B4B-4B3FE0B9456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297FFF-5B5A-4598-BBDF-EA221ECACFF4}" type="pres">
      <dgm:prSet presAssocID="{A7B46DA3-FB98-470A-8B4B-4B3FE0B9456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B5C686-6BA8-4125-93A5-AA2D817AD12B}" type="pres">
      <dgm:prSet presAssocID="{5EBC763C-4DEE-42C8-B073-590747C8F852}" presName="parentText" presStyleLbl="node1" presStyleIdx="1" presStyleCnt="2" custScaleY="47217" custLinFactNeighborY="56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9F52F1-3413-4C31-A151-02AB99274F02}" srcId="{DF9B99CC-F11F-4969-863F-BC07F1B11180}" destId="{5EBC763C-4DEE-42C8-B073-590747C8F852}" srcOrd="1" destOrd="0" parTransId="{54B713DC-4014-468E-9382-4F5DC0737607}" sibTransId="{CE75448F-77F5-442A-B896-E0C34C9A1286}"/>
    <dgm:cxn modelId="{887AD519-716C-4D24-B9EE-01B08E063DC6}" type="presOf" srcId="{5EBC763C-4DEE-42C8-B073-590747C8F852}" destId="{4EB5C686-6BA8-4125-93A5-AA2D817AD12B}" srcOrd="0" destOrd="0" presId="urn:microsoft.com/office/officeart/2005/8/layout/vList2"/>
    <dgm:cxn modelId="{AB319C71-833B-4AE9-9D92-24070BB1629C}" type="presOf" srcId="{7CA9C585-39F4-4E2A-B941-9466E55A58E4}" destId="{98297FFF-5B5A-4598-BBDF-EA221ECACFF4}" srcOrd="0" destOrd="0" presId="urn:microsoft.com/office/officeart/2005/8/layout/vList2"/>
    <dgm:cxn modelId="{BF1F9ECD-285F-4F8E-913B-8CD39A06CAB2}" type="presOf" srcId="{A7B46DA3-FB98-470A-8B4B-4B3FE0B94566}" destId="{FD457982-1711-4B05-AF01-0BE6BEEEE3A9}" srcOrd="0" destOrd="0" presId="urn:microsoft.com/office/officeart/2005/8/layout/vList2"/>
    <dgm:cxn modelId="{74D19B44-6B5D-4B69-8725-869DD49EFDCA}" srcId="{A7B46DA3-FB98-470A-8B4B-4B3FE0B94566}" destId="{7CA9C585-39F4-4E2A-B941-9466E55A58E4}" srcOrd="0" destOrd="0" parTransId="{68406F01-3FA2-416B-8173-A3C9D3DD72AA}" sibTransId="{7650AB64-BF82-4DD3-807A-9E0EC9B4873E}"/>
    <dgm:cxn modelId="{E5D1C328-8399-4C24-B173-2D500547AD15}" srcId="{DF9B99CC-F11F-4969-863F-BC07F1B11180}" destId="{A7B46DA3-FB98-470A-8B4B-4B3FE0B94566}" srcOrd="0" destOrd="0" parTransId="{400BC71C-BF21-4062-A3A4-1B38E208176F}" sibTransId="{0B148D44-40CD-4C78-B97B-73E6D54D7F58}"/>
    <dgm:cxn modelId="{169192AD-AC55-48BA-B199-B4857DF326B4}" type="presOf" srcId="{DF9B99CC-F11F-4969-863F-BC07F1B11180}" destId="{E3A8A246-230C-49F9-B689-44F2C4F7F265}" srcOrd="0" destOrd="0" presId="urn:microsoft.com/office/officeart/2005/8/layout/vList2"/>
    <dgm:cxn modelId="{89EF26A9-DFD8-4BD8-9C9C-3828C7CE60CC}" type="presParOf" srcId="{E3A8A246-230C-49F9-B689-44F2C4F7F265}" destId="{FD457982-1711-4B05-AF01-0BE6BEEEE3A9}" srcOrd="0" destOrd="0" presId="urn:microsoft.com/office/officeart/2005/8/layout/vList2"/>
    <dgm:cxn modelId="{0A8C025E-854B-4123-A5B9-51F2802D2CD0}" type="presParOf" srcId="{E3A8A246-230C-49F9-B689-44F2C4F7F265}" destId="{98297FFF-5B5A-4598-BBDF-EA221ECACFF4}" srcOrd="1" destOrd="0" presId="urn:microsoft.com/office/officeart/2005/8/layout/vList2"/>
    <dgm:cxn modelId="{7A076F73-BA07-4B70-8152-76A670033CD8}" type="presParOf" srcId="{E3A8A246-230C-49F9-B689-44F2C4F7F265}" destId="{4EB5C686-6BA8-4125-93A5-AA2D817AD12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54FDBE-9BD1-45C7-9472-136E1DB1EA0B}">
      <dsp:nvSpPr>
        <dsp:cNvPr id="0" name=""/>
        <dsp:cNvSpPr/>
      </dsp:nvSpPr>
      <dsp:spPr>
        <a:xfrm>
          <a:off x="3226745" y="202"/>
          <a:ext cx="4834212" cy="1572343"/>
        </a:xfrm>
        <a:prstGeom prst="rightArrow">
          <a:avLst>
            <a:gd name="adj1" fmla="val 75000"/>
            <a:gd name="adj2" fmla="val 50000"/>
          </a:avLst>
        </a:prstGeom>
        <a:gradFill flip="none" rotWithShape="0">
          <a:gsLst>
            <a:gs pos="0">
              <a:srgbClr val="7030A0">
                <a:tint val="66000"/>
                <a:satMod val="160000"/>
              </a:srgbClr>
            </a:gs>
            <a:gs pos="50000">
              <a:srgbClr val="7030A0">
                <a:tint val="44500"/>
                <a:satMod val="160000"/>
              </a:srgbClr>
            </a:gs>
            <a:gs pos="100000">
              <a:srgbClr val="7030A0">
                <a:tint val="23500"/>
                <a:satMod val="160000"/>
              </a:srgbClr>
            </a:gs>
          </a:gsLst>
          <a:lin ang="0" scaled="1"/>
          <a:tileRect/>
        </a:gra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400" kern="1200" dirty="0"/>
            <a:t>означают возможность получения убытка или нулевого результата. </a:t>
          </a:r>
          <a:endParaRPr lang="ru-RU" sz="24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26745" y="196745"/>
        <a:ext cx="4244583" cy="1179257"/>
      </dsp:txXfrm>
    </dsp:sp>
    <dsp:sp modelId="{8C8F1629-81BA-46CE-A5A8-B7E91467FD69}">
      <dsp:nvSpPr>
        <dsp:cNvPr id="0" name=""/>
        <dsp:cNvSpPr/>
      </dsp:nvSpPr>
      <dsp:spPr>
        <a:xfrm>
          <a:off x="3937" y="159293"/>
          <a:ext cx="3222808" cy="125416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>
              <a:solidFill>
                <a:schemeClr val="tx1"/>
              </a:solidFill>
            </a:rPr>
            <a:t>Чистые риски 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65160" y="220516"/>
        <a:ext cx="3100362" cy="1131716"/>
      </dsp:txXfrm>
    </dsp:sp>
    <dsp:sp modelId="{E5273797-A298-4B31-B4BC-FB5A61D6577B}">
      <dsp:nvSpPr>
        <dsp:cNvPr id="0" name=""/>
        <dsp:cNvSpPr/>
      </dsp:nvSpPr>
      <dsp:spPr>
        <a:xfrm>
          <a:off x="3225958" y="1697962"/>
          <a:ext cx="4838937" cy="1254162"/>
        </a:xfrm>
        <a:prstGeom prst="rightArrow">
          <a:avLst>
            <a:gd name="adj1" fmla="val 75000"/>
            <a:gd name="adj2" fmla="val 50000"/>
          </a:avLst>
        </a:prstGeom>
        <a:gradFill flip="none" rotWithShape="0">
          <a:gsLst>
            <a:gs pos="0">
              <a:srgbClr val="7030A0">
                <a:tint val="66000"/>
                <a:satMod val="160000"/>
              </a:srgbClr>
            </a:gs>
            <a:gs pos="50000">
              <a:srgbClr val="7030A0">
                <a:tint val="44500"/>
                <a:satMod val="160000"/>
              </a:srgbClr>
            </a:gs>
            <a:gs pos="100000">
              <a:srgbClr val="7030A0">
                <a:tint val="23500"/>
                <a:satMod val="160000"/>
              </a:srgbClr>
            </a:gs>
          </a:gsLst>
          <a:lin ang="10800000" scaled="1"/>
          <a:tileRect/>
        </a:gra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400" kern="1200" dirty="0"/>
            <a:t>выражаются в возможности получения как положительного, так и отрицательного результата. </a:t>
          </a:r>
          <a:endParaRPr lang="ru-RU" kern="1200" dirty="0"/>
        </a:p>
      </dsp:txBody>
      <dsp:txXfrm>
        <a:off x="3225958" y="1854732"/>
        <a:ext cx="4368626" cy="940622"/>
      </dsp:txXfrm>
    </dsp:sp>
    <dsp:sp modelId="{9449BF2B-E0CB-496C-8E1D-1D8D7F49E5FE}">
      <dsp:nvSpPr>
        <dsp:cNvPr id="0" name=""/>
        <dsp:cNvSpPr/>
      </dsp:nvSpPr>
      <dsp:spPr>
        <a:xfrm>
          <a:off x="0" y="1697962"/>
          <a:ext cx="3225958" cy="125416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>
              <a:solidFill>
                <a:schemeClr val="tx1"/>
              </a:solidFill>
            </a:rPr>
            <a:t>Спекулятивные риски 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61223" y="1759185"/>
        <a:ext cx="3103512" cy="11317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57C2D-841E-4897-B346-92E25E54E562}">
      <dsp:nvSpPr>
        <dsp:cNvPr id="0" name=""/>
        <dsp:cNvSpPr/>
      </dsp:nvSpPr>
      <dsp:spPr>
        <a:xfrm rot="16200000">
          <a:off x="-311661" y="128"/>
          <a:ext cx="3903950" cy="3903950"/>
        </a:xfrm>
        <a:prstGeom prst="upArrow">
          <a:avLst>
            <a:gd name="adj1" fmla="val 50000"/>
            <a:gd name="adj2" fmla="val 35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1" kern="1200" dirty="0"/>
            <a:t>ущерба в результате проведения каких-либо операций в финансово-кредитной и биржевой сферах</a:t>
          </a:r>
        </a:p>
      </dsp:txBody>
      <dsp:txXfrm rot="5400000">
        <a:off x="371530" y="976115"/>
        <a:ext cx="3220759" cy="1951975"/>
      </dsp:txXfrm>
    </dsp:sp>
    <dsp:sp modelId="{3166C7C9-FCD5-4043-8A67-316D5A0744CF}">
      <dsp:nvSpPr>
        <dsp:cNvPr id="0" name=""/>
        <dsp:cNvSpPr/>
      </dsp:nvSpPr>
      <dsp:spPr>
        <a:xfrm rot="5400000">
          <a:off x="3694869" y="555586"/>
          <a:ext cx="5113736" cy="2793035"/>
        </a:xfrm>
        <a:prstGeom prst="upArrow">
          <a:avLst>
            <a:gd name="adj1" fmla="val 50000"/>
            <a:gd name="adj2" fmla="val 35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/>
            <a:t>совершения операций с фондовыми ценными </a:t>
          </a:r>
          <a:r>
            <a:rPr lang="ru-RU" sz="2400" b="1" kern="1200" dirty="0" smtClean="0"/>
            <a:t>бумагами</a:t>
          </a:r>
          <a:endParaRPr lang="ru-RU" sz="2400" b="1" kern="1200" dirty="0">
            <a:solidFill>
              <a:schemeClr val="bg1"/>
            </a:solidFill>
          </a:endParaRPr>
        </a:p>
      </dsp:txBody>
      <dsp:txXfrm rot="-5400000">
        <a:off x="4855220" y="673670"/>
        <a:ext cx="2304254" cy="25568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2992E0-6DAA-49EC-B250-07AE44EF50AB}">
      <dsp:nvSpPr>
        <dsp:cNvPr id="0" name=""/>
        <dsp:cNvSpPr/>
      </dsp:nvSpPr>
      <dsp:spPr>
        <a:xfrm>
          <a:off x="4460750" y="905722"/>
          <a:ext cx="902344" cy="583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2867"/>
              </a:lnTo>
              <a:lnTo>
                <a:pt x="902344" y="442867"/>
              </a:lnTo>
              <a:lnTo>
                <a:pt x="902344" y="5831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D461ED-7CA8-4FC4-8296-1BE830EAF734}">
      <dsp:nvSpPr>
        <dsp:cNvPr id="0" name=""/>
        <dsp:cNvSpPr/>
      </dsp:nvSpPr>
      <dsp:spPr>
        <a:xfrm>
          <a:off x="3535374" y="3117902"/>
          <a:ext cx="2776128" cy="440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116"/>
              </a:lnTo>
              <a:lnTo>
                <a:pt x="2776128" y="300116"/>
              </a:lnTo>
              <a:lnTo>
                <a:pt x="2776128" y="44039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6C7B31-BDF9-4540-AF2B-EA40582E4809}">
      <dsp:nvSpPr>
        <dsp:cNvPr id="0" name=""/>
        <dsp:cNvSpPr/>
      </dsp:nvSpPr>
      <dsp:spPr>
        <a:xfrm>
          <a:off x="3535374" y="3117902"/>
          <a:ext cx="925376" cy="440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116"/>
              </a:lnTo>
              <a:lnTo>
                <a:pt x="925376" y="300116"/>
              </a:lnTo>
              <a:lnTo>
                <a:pt x="925376" y="44039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FD389D-9ACD-404F-A9F0-E9F844057A2B}">
      <dsp:nvSpPr>
        <dsp:cNvPr id="0" name=""/>
        <dsp:cNvSpPr/>
      </dsp:nvSpPr>
      <dsp:spPr>
        <a:xfrm>
          <a:off x="2609998" y="3117902"/>
          <a:ext cx="925376" cy="440394"/>
        </a:xfrm>
        <a:custGeom>
          <a:avLst/>
          <a:gdLst/>
          <a:ahLst/>
          <a:cxnLst/>
          <a:rect l="0" t="0" r="0" b="0"/>
          <a:pathLst>
            <a:path>
              <a:moveTo>
                <a:pt x="925376" y="0"/>
              </a:moveTo>
              <a:lnTo>
                <a:pt x="925376" y="300116"/>
              </a:lnTo>
              <a:lnTo>
                <a:pt x="0" y="300116"/>
              </a:lnTo>
              <a:lnTo>
                <a:pt x="0" y="44039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5D3CBE-FE30-4C91-9567-E10C4AA5621A}">
      <dsp:nvSpPr>
        <dsp:cNvPr id="0" name=""/>
        <dsp:cNvSpPr/>
      </dsp:nvSpPr>
      <dsp:spPr>
        <a:xfrm>
          <a:off x="759246" y="3117902"/>
          <a:ext cx="2776128" cy="440394"/>
        </a:xfrm>
        <a:custGeom>
          <a:avLst/>
          <a:gdLst/>
          <a:ahLst/>
          <a:cxnLst/>
          <a:rect l="0" t="0" r="0" b="0"/>
          <a:pathLst>
            <a:path>
              <a:moveTo>
                <a:pt x="2776128" y="0"/>
              </a:moveTo>
              <a:lnTo>
                <a:pt x="2776128" y="300116"/>
              </a:lnTo>
              <a:lnTo>
                <a:pt x="0" y="300116"/>
              </a:lnTo>
              <a:lnTo>
                <a:pt x="0" y="44039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BB250D-A36A-46E5-A9A0-B1F54C3F1EEC}">
      <dsp:nvSpPr>
        <dsp:cNvPr id="0" name=""/>
        <dsp:cNvSpPr/>
      </dsp:nvSpPr>
      <dsp:spPr>
        <a:xfrm>
          <a:off x="3489654" y="1828661"/>
          <a:ext cx="91440" cy="4403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039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5BA919-AFBD-47E7-8519-E948E52FA3DA}">
      <dsp:nvSpPr>
        <dsp:cNvPr id="0" name=""/>
        <dsp:cNvSpPr/>
      </dsp:nvSpPr>
      <dsp:spPr>
        <a:xfrm>
          <a:off x="3535374" y="905722"/>
          <a:ext cx="925376" cy="440394"/>
        </a:xfrm>
        <a:custGeom>
          <a:avLst/>
          <a:gdLst/>
          <a:ahLst/>
          <a:cxnLst/>
          <a:rect l="0" t="0" r="0" b="0"/>
          <a:pathLst>
            <a:path>
              <a:moveTo>
                <a:pt x="925376" y="0"/>
              </a:moveTo>
              <a:lnTo>
                <a:pt x="925376" y="300116"/>
              </a:lnTo>
              <a:lnTo>
                <a:pt x="0" y="300116"/>
              </a:lnTo>
              <a:lnTo>
                <a:pt x="0" y="4403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840327-34A8-44D1-964F-62C6C8DF987C}">
      <dsp:nvSpPr>
        <dsp:cNvPr id="0" name=""/>
        <dsp:cNvSpPr/>
      </dsp:nvSpPr>
      <dsp:spPr>
        <a:xfrm>
          <a:off x="3703625" y="320974"/>
          <a:ext cx="1514251" cy="584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274EAE-EA5B-4F48-94AE-B6A4C87254E7}">
      <dsp:nvSpPr>
        <dsp:cNvPr id="0" name=""/>
        <dsp:cNvSpPr/>
      </dsp:nvSpPr>
      <dsp:spPr>
        <a:xfrm>
          <a:off x="3871875" y="480812"/>
          <a:ext cx="1514251" cy="584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Коммерческие риски</a:t>
          </a:r>
        </a:p>
      </dsp:txBody>
      <dsp:txXfrm>
        <a:off x="3889002" y="497939"/>
        <a:ext cx="1479997" cy="550493"/>
      </dsp:txXfrm>
    </dsp:sp>
    <dsp:sp modelId="{B571B3DB-04C1-4AB9-8AE7-93E6AC56E293}">
      <dsp:nvSpPr>
        <dsp:cNvPr id="0" name=""/>
        <dsp:cNvSpPr/>
      </dsp:nvSpPr>
      <dsp:spPr>
        <a:xfrm>
          <a:off x="2778249" y="1346117"/>
          <a:ext cx="1514251" cy="4825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758A9F-0890-4E8E-95DC-58D1C03EB555}">
      <dsp:nvSpPr>
        <dsp:cNvPr id="0" name=""/>
        <dsp:cNvSpPr/>
      </dsp:nvSpPr>
      <dsp:spPr>
        <a:xfrm>
          <a:off x="2946499" y="1505954"/>
          <a:ext cx="1514251" cy="4825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Спекулятивные</a:t>
          </a:r>
        </a:p>
      </dsp:txBody>
      <dsp:txXfrm>
        <a:off x="2960632" y="1520087"/>
        <a:ext cx="1485985" cy="454278"/>
      </dsp:txXfrm>
    </dsp:sp>
    <dsp:sp modelId="{77DDB709-98E7-4416-9428-4808ED010649}">
      <dsp:nvSpPr>
        <dsp:cNvPr id="0" name=""/>
        <dsp:cNvSpPr/>
      </dsp:nvSpPr>
      <dsp:spPr>
        <a:xfrm>
          <a:off x="2778249" y="2269056"/>
          <a:ext cx="1514251" cy="8488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9866E0-C024-4F93-A4AB-57D0DCADDB3A}">
      <dsp:nvSpPr>
        <dsp:cNvPr id="0" name=""/>
        <dsp:cNvSpPr/>
      </dsp:nvSpPr>
      <dsp:spPr>
        <a:xfrm>
          <a:off x="2946499" y="2428893"/>
          <a:ext cx="1514251" cy="8488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/>
            <a:t>Финансовые риски</a:t>
          </a:r>
        </a:p>
      </dsp:txBody>
      <dsp:txXfrm>
        <a:off x="2971361" y="2453755"/>
        <a:ext cx="1464527" cy="799122"/>
      </dsp:txXfrm>
    </dsp:sp>
    <dsp:sp modelId="{E743FFA0-C2FC-4ACC-801F-BC09977E78C6}">
      <dsp:nvSpPr>
        <dsp:cNvPr id="0" name=""/>
        <dsp:cNvSpPr/>
      </dsp:nvSpPr>
      <dsp:spPr>
        <a:xfrm>
          <a:off x="2120" y="3558297"/>
          <a:ext cx="1514251" cy="9615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41927D-C1AC-44AC-A649-C98C493AC55A}">
      <dsp:nvSpPr>
        <dsp:cNvPr id="0" name=""/>
        <dsp:cNvSpPr/>
      </dsp:nvSpPr>
      <dsp:spPr>
        <a:xfrm>
          <a:off x="170370" y="3718135"/>
          <a:ext cx="1514251" cy="9615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Кредитный риск</a:t>
          </a:r>
        </a:p>
      </dsp:txBody>
      <dsp:txXfrm>
        <a:off x="198533" y="3746298"/>
        <a:ext cx="1457925" cy="905223"/>
      </dsp:txXfrm>
    </dsp:sp>
    <dsp:sp modelId="{D17B7EE5-35A7-48EC-9B3B-81AC1A09F05F}">
      <dsp:nvSpPr>
        <dsp:cNvPr id="0" name=""/>
        <dsp:cNvSpPr/>
      </dsp:nvSpPr>
      <dsp:spPr>
        <a:xfrm>
          <a:off x="1852872" y="3558297"/>
          <a:ext cx="1514251" cy="9615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1937A0-DD70-4A21-BBB7-F80B570A1CBF}">
      <dsp:nvSpPr>
        <dsp:cNvPr id="0" name=""/>
        <dsp:cNvSpPr/>
      </dsp:nvSpPr>
      <dsp:spPr>
        <a:xfrm>
          <a:off x="2021123" y="3718135"/>
          <a:ext cx="1514251" cy="9615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Процентный риск</a:t>
          </a:r>
        </a:p>
      </dsp:txBody>
      <dsp:txXfrm>
        <a:off x="2049286" y="3746298"/>
        <a:ext cx="1457925" cy="905223"/>
      </dsp:txXfrm>
    </dsp:sp>
    <dsp:sp modelId="{BBDD157B-9FA6-4116-8767-192BC195A3C2}">
      <dsp:nvSpPr>
        <dsp:cNvPr id="0" name=""/>
        <dsp:cNvSpPr/>
      </dsp:nvSpPr>
      <dsp:spPr>
        <a:xfrm>
          <a:off x="3703625" y="3558297"/>
          <a:ext cx="1514251" cy="9615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D32997-4731-4B7F-9F5B-81B9B09B89FC}">
      <dsp:nvSpPr>
        <dsp:cNvPr id="0" name=""/>
        <dsp:cNvSpPr/>
      </dsp:nvSpPr>
      <dsp:spPr>
        <a:xfrm>
          <a:off x="3871875" y="3718135"/>
          <a:ext cx="1514251" cy="9615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Валютный риск</a:t>
          </a:r>
        </a:p>
      </dsp:txBody>
      <dsp:txXfrm>
        <a:off x="3900038" y="3746298"/>
        <a:ext cx="1457925" cy="905223"/>
      </dsp:txXfrm>
    </dsp:sp>
    <dsp:sp modelId="{C1523806-6E46-4DDF-9496-B9B26AE40809}">
      <dsp:nvSpPr>
        <dsp:cNvPr id="0" name=""/>
        <dsp:cNvSpPr/>
      </dsp:nvSpPr>
      <dsp:spPr>
        <a:xfrm>
          <a:off x="5554377" y="3558297"/>
          <a:ext cx="1514251" cy="9615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B01A28-E5F6-48BE-B86F-39B256E5CC4B}">
      <dsp:nvSpPr>
        <dsp:cNvPr id="0" name=""/>
        <dsp:cNvSpPr/>
      </dsp:nvSpPr>
      <dsp:spPr>
        <a:xfrm>
          <a:off x="5722627" y="3718135"/>
          <a:ext cx="1514251" cy="9615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риск упущенной финансовой выгоды </a:t>
          </a:r>
        </a:p>
      </dsp:txBody>
      <dsp:txXfrm>
        <a:off x="5750790" y="3746298"/>
        <a:ext cx="1457925" cy="905223"/>
      </dsp:txXfrm>
    </dsp:sp>
    <dsp:sp modelId="{3F5D6779-8ECC-4C70-9480-BC0C1C12B9E6}">
      <dsp:nvSpPr>
        <dsp:cNvPr id="0" name=""/>
        <dsp:cNvSpPr/>
      </dsp:nvSpPr>
      <dsp:spPr>
        <a:xfrm>
          <a:off x="4605969" y="1488868"/>
          <a:ext cx="1514251" cy="5936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B84662-6968-4C43-88B4-1B523AB2E149}">
      <dsp:nvSpPr>
        <dsp:cNvPr id="0" name=""/>
        <dsp:cNvSpPr/>
      </dsp:nvSpPr>
      <dsp:spPr>
        <a:xfrm>
          <a:off x="4774219" y="1648706"/>
          <a:ext cx="1514251" cy="5936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Чистые</a:t>
          </a:r>
        </a:p>
      </dsp:txBody>
      <dsp:txXfrm>
        <a:off x="4791606" y="1666093"/>
        <a:ext cx="1479477" cy="5588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10E10-0E04-4999-8364-41F7DAAE34DD}">
      <dsp:nvSpPr>
        <dsp:cNvPr id="0" name=""/>
        <dsp:cNvSpPr/>
      </dsp:nvSpPr>
      <dsp:spPr>
        <a:xfrm>
          <a:off x="3978262" y="1348985"/>
          <a:ext cx="2185295" cy="472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750"/>
              </a:lnTo>
              <a:lnTo>
                <a:pt x="2185295" y="321750"/>
              </a:lnTo>
              <a:lnTo>
                <a:pt x="2185295" y="4721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F46B4D-8CEE-4CC2-8918-94401B39507A}">
      <dsp:nvSpPr>
        <dsp:cNvPr id="0" name=""/>
        <dsp:cNvSpPr/>
      </dsp:nvSpPr>
      <dsp:spPr>
        <a:xfrm>
          <a:off x="2290533" y="1348985"/>
          <a:ext cx="1687728" cy="472141"/>
        </a:xfrm>
        <a:custGeom>
          <a:avLst/>
          <a:gdLst/>
          <a:ahLst/>
          <a:cxnLst/>
          <a:rect l="0" t="0" r="0" b="0"/>
          <a:pathLst>
            <a:path>
              <a:moveTo>
                <a:pt x="1687728" y="0"/>
              </a:moveTo>
              <a:lnTo>
                <a:pt x="1687728" y="321750"/>
              </a:lnTo>
              <a:lnTo>
                <a:pt x="0" y="321750"/>
              </a:lnTo>
              <a:lnTo>
                <a:pt x="0" y="4721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0271A-E929-49B1-B9D7-3DB2AB2B387C}">
      <dsp:nvSpPr>
        <dsp:cNvPr id="0" name=""/>
        <dsp:cNvSpPr/>
      </dsp:nvSpPr>
      <dsp:spPr>
        <a:xfrm>
          <a:off x="1480195" y="986"/>
          <a:ext cx="4996134" cy="13479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CBC999-D4BF-4D46-A066-1A84E228D0A8}">
      <dsp:nvSpPr>
        <dsp:cNvPr id="0" name=""/>
        <dsp:cNvSpPr/>
      </dsp:nvSpPr>
      <dsp:spPr>
        <a:xfrm>
          <a:off x="1660574" y="172345"/>
          <a:ext cx="4996134" cy="1347998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>
              <a:latin typeface="Times New Roman" pitchFamily="18" charset="0"/>
              <a:cs typeface="Times New Roman" pitchFamily="18" charset="0"/>
            </a:rPr>
            <a:t>Вероятность наступления события может быть определена  следующими методами</a:t>
          </a:r>
        </a:p>
        <a:p>
          <a:pPr lvl="0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1700056" y="211827"/>
        <a:ext cx="4917170" cy="1269034"/>
      </dsp:txXfrm>
    </dsp:sp>
    <dsp:sp modelId="{ADFB3C71-69FE-486B-BF57-2BB48AC9DD34}">
      <dsp:nvSpPr>
        <dsp:cNvPr id="0" name=""/>
        <dsp:cNvSpPr/>
      </dsp:nvSpPr>
      <dsp:spPr>
        <a:xfrm>
          <a:off x="285617" y="1821126"/>
          <a:ext cx="4009833" cy="10308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F168C8-6108-4F3D-B414-5BEAAFDCFD8A}">
      <dsp:nvSpPr>
        <dsp:cNvPr id="0" name=""/>
        <dsp:cNvSpPr/>
      </dsp:nvSpPr>
      <dsp:spPr>
        <a:xfrm>
          <a:off x="465995" y="1992485"/>
          <a:ext cx="4009833" cy="1030863"/>
        </a:xfrm>
        <a:prstGeom prst="roundRect">
          <a:avLst>
            <a:gd name="adj" fmla="val 10000"/>
          </a:avLst>
        </a:prstGeom>
        <a:solidFill>
          <a:srgbClr val="FF99FF">
            <a:alpha val="89804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700" kern="1200" dirty="0">
              <a:latin typeface="Times New Roman" pitchFamily="18" charset="0"/>
              <a:cs typeface="Times New Roman" pitchFamily="18" charset="0"/>
            </a:rPr>
            <a:t>Объективный метод</a:t>
          </a:r>
          <a:endParaRPr lang="ru-RU" sz="2700" kern="1200" dirty="0"/>
        </a:p>
      </dsp:txBody>
      <dsp:txXfrm>
        <a:off x="496188" y="2022678"/>
        <a:ext cx="3949447" cy="970477"/>
      </dsp:txXfrm>
    </dsp:sp>
    <dsp:sp modelId="{046EF254-EF31-42CC-AD0C-05E3FDB7EB38}">
      <dsp:nvSpPr>
        <dsp:cNvPr id="0" name=""/>
        <dsp:cNvSpPr/>
      </dsp:nvSpPr>
      <dsp:spPr>
        <a:xfrm>
          <a:off x="4656207" y="1821126"/>
          <a:ext cx="3014700" cy="10308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C3E03B-D462-486C-B85B-44F21D839A4A}">
      <dsp:nvSpPr>
        <dsp:cNvPr id="0" name=""/>
        <dsp:cNvSpPr/>
      </dsp:nvSpPr>
      <dsp:spPr>
        <a:xfrm>
          <a:off x="4836586" y="1992485"/>
          <a:ext cx="3014700" cy="1030863"/>
        </a:xfrm>
        <a:prstGeom prst="roundRect">
          <a:avLst>
            <a:gd name="adj" fmla="val 10000"/>
          </a:avLst>
        </a:prstGeom>
        <a:solidFill>
          <a:srgbClr val="FF99FF">
            <a:alpha val="89804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700" kern="1200" dirty="0">
              <a:latin typeface="Times New Roman" pitchFamily="18" charset="0"/>
              <a:cs typeface="Times New Roman" pitchFamily="18" charset="0"/>
            </a:rPr>
            <a:t>Субъективный метод</a:t>
          </a:r>
          <a:endParaRPr lang="ru-RU" sz="2700" kern="1200" dirty="0"/>
        </a:p>
      </dsp:txBody>
      <dsp:txXfrm>
        <a:off x="4866779" y="2022678"/>
        <a:ext cx="2954314" cy="9704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457982-1711-4B05-AF01-0BE6BEEEE3A9}">
      <dsp:nvSpPr>
        <dsp:cNvPr id="0" name=""/>
        <dsp:cNvSpPr/>
      </dsp:nvSpPr>
      <dsp:spPr>
        <a:xfrm>
          <a:off x="0" y="1773"/>
          <a:ext cx="8208912" cy="3202539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1) </a:t>
          </a:r>
          <a:r>
            <a:rPr lang="ru-RU" sz="2400" b="1" i="1" kern="1200" dirty="0">
              <a:solidFill>
                <a:schemeClr val="tx1"/>
              </a:solidFill>
            </a:rPr>
            <a:t>Средним ожидаемым значением</a:t>
          </a:r>
          <a:endParaRPr lang="ru-RU" sz="2400" kern="1200" dirty="0">
            <a:solidFill>
              <a:schemeClr val="tx1"/>
            </a:solidFill>
          </a:endParaRP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tx1"/>
              </a:solidFill>
            </a:rPr>
            <a:t>- значение величины события, которое связано с неопределенной ситуацией. 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tx1"/>
              </a:solidFill>
            </a:rPr>
            <a:t>- является средневзвешенным для всех возможных результатов, где вероятность каждого результата используется в качестве частоты или веса соответствующего значения. 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tx1"/>
              </a:solidFill>
            </a:rPr>
            <a:t>- измеряет результат, который мы ожидаем в среднем</a:t>
          </a:r>
        </a:p>
      </dsp:txBody>
      <dsp:txXfrm>
        <a:off x="156335" y="158108"/>
        <a:ext cx="7896242" cy="2889869"/>
      </dsp:txXfrm>
    </dsp:sp>
    <dsp:sp modelId="{98297FFF-5B5A-4598-BBDF-EA221ECACFF4}">
      <dsp:nvSpPr>
        <dsp:cNvPr id="0" name=""/>
        <dsp:cNvSpPr/>
      </dsp:nvSpPr>
      <dsp:spPr>
        <a:xfrm>
          <a:off x="0" y="3204312"/>
          <a:ext cx="8208912" cy="34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633" tIns="25400" rIns="142240" bIns="2540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000" kern="1200" dirty="0"/>
        </a:p>
      </dsp:txBody>
      <dsp:txXfrm>
        <a:off x="0" y="3204312"/>
        <a:ext cx="8208912" cy="34299"/>
      </dsp:txXfrm>
    </dsp:sp>
    <dsp:sp modelId="{4EB5C686-6BA8-4125-93A5-AA2D817AD12B}">
      <dsp:nvSpPr>
        <dsp:cNvPr id="0" name=""/>
        <dsp:cNvSpPr/>
      </dsp:nvSpPr>
      <dsp:spPr>
        <a:xfrm>
          <a:off x="0" y="3240384"/>
          <a:ext cx="8208912" cy="1512143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2) </a:t>
          </a:r>
          <a:r>
            <a:rPr lang="ru-RU" sz="2400" b="1" i="1" kern="1200" dirty="0" err="1">
              <a:solidFill>
                <a:schemeClr val="tx1"/>
              </a:solidFill>
            </a:rPr>
            <a:t>колеблемостью</a:t>
          </a:r>
          <a:r>
            <a:rPr lang="ru-RU" sz="2400" kern="1200" dirty="0">
              <a:solidFill>
                <a:schemeClr val="tx1"/>
              </a:solidFill>
            </a:rPr>
            <a:t> (изменчивостью) возможного результата</a:t>
          </a:r>
          <a:r>
            <a:rPr lang="ru-RU" sz="2000" kern="1200" dirty="0"/>
            <a:t>.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73817" y="3314201"/>
        <a:ext cx="8061278" cy="1364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4CD19-6283-44DA-BB4C-17F336BB7A1A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61BC9-565C-4323-87A5-0211C7F56A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764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1BC9-565C-4323-87A5-0211C7F56A0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1BC9-565C-4323-87A5-0211C7F56A0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8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oz.by/producer/more1207.html" TargetMode="External"/><Relationship Id="rId2" Type="http://schemas.openxmlformats.org/officeDocument/2006/relationships/hyperlink" Target="http://oz.by/people/more901383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7491"/>
            <a:ext cx="5888918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1052737"/>
            <a:ext cx="2808312" cy="18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15617" y="4941168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Тема </a:t>
            </a:r>
            <a:r>
              <a:rPr lang="ru-RU" sz="2400" dirty="0" smtClean="0"/>
              <a:t>3. </a:t>
            </a:r>
            <a:r>
              <a:rPr lang="ru-RU" sz="2400" dirty="0"/>
              <a:t>Риск и доходность. Управление корпорационными рисками. 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3118934"/>
            <a:ext cx="5616624" cy="167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148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239000" cy="894382"/>
          </a:xfrm>
        </p:spPr>
        <p:txBody>
          <a:bodyPr/>
          <a:lstStyle/>
          <a:p>
            <a:r>
              <a:rPr lang="ru-RU" b="1" dirty="0"/>
              <a:t>Пример.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83768" y="1412776"/>
            <a:ext cx="6408712" cy="4464496"/>
          </a:xfrm>
          <a:solidFill>
            <a:srgbClr val="FF99FF"/>
          </a:solidFill>
        </p:spPr>
        <p:txBody>
          <a:bodyPr>
            <a:normAutofit/>
          </a:bodyPr>
          <a:lstStyle/>
          <a:p>
            <a:r>
              <a:rPr lang="ru-RU" dirty="0"/>
              <a:t>Имеются два варианта вложения капитала. Установлено, что при вложении капитала </a:t>
            </a:r>
          </a:p>
          <a:p>
            <a:r>
              <a:rPr lang="ru-RU" b="1" dirty="0"/>
              <a:t>в мероприятие А </a:t>
            </a:r>
            <a:r>
              <a:rPr lang="ru-RU" dirty="0"/>
              <a:t>получение прибыли в сумме 15 млн. тенге — вероятность 0,6; </a:t>
            </a:r>
          </a:p>
          <a:p>
            <a:r>
              <a:rPr lang="ru-RU" b="1" dirty="0"/>
              <a:t>в мероприятие Б </a:t>
            </a:r>
            <a:r>
              <a:rPr lang="ru-RU" dirty="0"/>
              <a:t>получение прибыли в сумме 20 млн. тенге — вероятность </a:t>
            </a:r>
            <a:r>
              <a:rPr lang="ru-RU" dirty="0" smtClean="0"/>
              <a:t>0,4.</a:t>
            </a:r>
            <a:endParaRPr lang="ru-RU" dirty="0"/>
          </a:p>
        </p:txBody>
      </p:sp>
      <p:pic>
        <p:nvPicPr>
          <p:cNvPr id="4" name="Рисунок 3" descr="following_footprints_anim_500_clr_1333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0848"/>
            <a:ext cx="2436789" cy="252583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ost-1687242-13143551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2445" y="0"/>
            <a:ext cx="3361555" cy="38505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1268760"/>
            <a:ext cx="2242592" cy="706090"/>
          </a:xfrm>
        </p:spPr>
        <p:txBody>
          <a:bodyPr/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Решение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212976"/>
            <a:ext cx="6480720" cy="302433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dirty="0"/>
              <a:t>Тогда ожидаемое получение прибыли от вложения капитала (т.е. математическое ожидание) составит:</a:t>
            </a:r>
            <a:br>
              <a:rPr lang="ru-RU" dirty="0"/>
            </a:br>
            <a:r>
              <a:rPr lang="ru-RU" dirty="0"/>
              <a:t>- по мероприятию А 15 •0,6 = 9 млн.тенге;</a:t>
            </a:r>
            <a:br>
              <a:rPr lang="ru-RU" dirty="0"/>
            </a:br>
            <a:r>
              <a:rPr lang="ru-RU" dirty="0"/>
              <a:t>- по мероприятию Б 20 • 0,4 = 8 млн.тенге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считае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8640"/>
            <a:ext cx="2857500" cy="21907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риск 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1905000" cy="1905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828600" y="2636912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buNone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717032"/>
            <a:ext cx="810039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i="1" dirty="0"/>
              <a:t>Объективный метод</a:t>
            </a:r>
            <a:r>
              <a:rPr lang="ru-RU" sz="2300" dirty="0"/>
              <a:t> определения вероятности основан на вычислении частоты, с которой происходит данное событие. 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683568" y="548680"/>
          <a:ext cx="8136904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Содержимое 2"/>
          <p:cNvSpPr txBox="1">
            <a:spLocks/>
          </p:cNvSpPr>
          <p:nvPr/>
        </p:nvSpPr>
        <p:spPr>
          <a:xfrm>
            <a:off x="323528" y="4509120"/>
            <a:ext cx="8820472" cy="2132856"/>
          </a:xfrm>
          <a:prstGeom prst="rect">
            <a:avLst/>
          </a:prstGeom>
          <a:solidFill>
            <a:srgbClr val="92D050"/>
          </a:solidFill>
        </p:spPr>
        <p:txBody>
          <a:bodyPr/>
          <a:lstStyle/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Пример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lang="ru-RU" sz="2300" dirty="0"/>
              <a:t>если известно, что при вложении капитала в какое-либо мероприятие </a:t>
            </a:r>
          </a:p>
          <a:p>
            <a:r>
              <a:rPr lang="ru-RU" sz="2300" dirty="0"/>
              <a:t>прибыль в сумме 15 млн.тенге. была получена в 120 случаев из 200, </a:t>
            </a:r>
          </a:p>
          <a:p>
            <a:r>
              <a:rPr lang="kk-KZ" sz="2300" b="1" dirty="0"/>
              <a:t>Решение</a:t>
            </a:r>
          </a:p>
          <a:p>
            <a:r>
              <a:rPr lang="ru-RU" sz="2300" dirty="0"/>
              <a:t>вероятность получения такой прибыли составляет </a:t>
            </a:r>
            <a:r>
              <a:rPr lang="ru-RU" sz="2300" dirty="0">
                <a:solidFill>
                  <a:prstClr val="black"/>
                </a:solidFill>
              </a:rPr>
              <a:t>120 </a:t>
            </a:r>
            <a:r>
              <a:rPr lang="ru-RU" sz="2300" dirty="0" smtClean="0">
                <a:solidFill>
                  <a:prstClr val="black"/>
                </a:solidFill>
              </a:rPr>
              <a:t>/200=</a:t>
            </a:r>
            <a:r>
              <a:rPr lang="ru-RU" sz="2300" dirty="0" smtClean="0"/>
              <a:t>0,6!</a:t>
            </a:r>
            <a:r>
              <a:rPr lang="ru-RU" sz="2300" baseline="30000" dirty="0" smtClean="0"/>
              <a:t>120</a:t>
            </a:r>
            <a:r>
              <a:rPr lang="ru-RU" sz="2300" dirty="0" smtClean="0"/>
              <a:t>.</a:t>
            </a:r>
            <a:endParaRPr lang="ru-RU" sz="2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075240" cy="574138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b="1" i="1" dirty="0"/>
              <a:t>Субъективный метод</a:t>
            </a:r>
            <a:r>
              <a:rPr lang="ru-RU" b="1" dirty="0"/>
              <a:t> </a:t>
            </a:r>
            <a:r>
              <a:rPr lang="ru-RU" dirty="0"/>
              <a:t>базируется на использовании субъективных критериев, которые основываются на различных предположениях.</a:t>
            </a:r>
          </a:p>
          <a:p>
            <a:r>
              <a:rPr lang="ru-RU" dirty="0"/>
              <a:t> К таким предположениям могут относиться суждение оценивающего, его личный опыт, оценка эксперта, мнение финансового консультанта и т.п.</a:t>
            </a:r>
          </a:p>
          <a:p>
            <a:endParaRPr lang="ru-RU" dirty="0"/>
          </a:p>
        </p:txBody>
      </p:sp>
      <p:pic>
        <p:nvPicPr>
          <p:cNvPr id="4" name="Рисунок 3" descr="Риск 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501008"/>
            <a:ext cx="4320480" cy="335699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88640"/>
            <a:ext cx="8064896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/>
              <a:t>Величина риска или степень риска измеряется двумя критериями: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395536" y="1340768"/>
          <a:ext cx="820891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 descr="риск 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63888" y="5517232"/>
            <a:ext cx="3888432" cy="134076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75656" y="1772816"/>
          <a:ext cx="7416824" cy="3384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8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8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1008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lang="ru-RU" sz="2400" b="1" baseline="30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= </a:t>
                      </a:r>
                      <a:r>
                        <a:rPr lang="ru-RU" sz="24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Σ (</a:t>
                      </a:r>
                      <a:r>
                        <a:rPr lang="ru-RU" sz="2400" b="1" u="sng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lang="ru-RU" sz="24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ru-RU" sz="2400" b="1" u="sng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lang="ru-RU" sz="2400" b="1" u="sng" baseline="-25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</a:t>
                      </a:r>
                      <a:r>
                        <a:rPr lang="ru-RU" sz="24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ru-RU" sz="2400" b="1" u="sng" baseline="30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400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• </a:t>
                      </a:r>
                      <a:r>
                        <a:rPr lang="ru-RU" sz="2400" b="1" u="sng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ru-RU" sz="24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;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Σ </a:t>
                      </a:r>
                      <a:r>
                        <a:rPr lang="ru-RU" sz="2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99FF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2400" dirty="0"/>
                        <a:t>Где, δ</a:t>
                      </a:r>
                      <a:r>
                        <a:rPr lang="ru-RU" sz="2400" baseline="30000" dirty="0"/>
                        <a:t>2</a:t>
                      </a:r>
                      <a:r>
                        <a:rPr lang="ru-RU" sz="2400" dirty="0"/>
                        <a:t> – дисперсия;</a:t>
                      </a:r>
                    </a:p>
                    <a:p>
                      <a:r>
                        <a:rPr lang="ru-RU" sz="2400" dirty="0" err="1"/>
                        <a:t>δ  </a:t>
                      </a:r>
                      <a:r>
                        <a:rPr lang="ru-RU" sz="2400" dirty="0"/>
                        <a:t>– среднее </a:t>
                      </a:r>
                      <a:r>
                        <a:rPr lang="ru-RU" sz="2400" dirty="0" err="1"/>
                        <a:t>квадратическое</a:t>
                      </a:r>
                      <a:r>
                        <a:rPr lang="ru-RU" sz="2400" dirty="0"/>
                        <a:t> отклонение;</a:t>
                      </a:r>
                    </a:p>
                    <a:p>
                      <a:r>
                        <a:rPr lang="ru-RU" sz="2400" dirty="0" err="1"/>
                        <a:t>х</a:t>
                      </a:r>
                      <a:r>
                        <a:rPr lang="ru-RU" sz="2400" dirty="0"/>
                        <a:t> –ожидаемое значение для каждого случая наблюдения;</a:t>
                      </a:r>
                    </a:p>
                    <a:p>
                      <a:r>
                        <a:rPr lang="ru-RU" sz="2400" dirty="0" err="1"/>
                        <a:t>n</a:t>
                      </a:r>
                      <a:r>
                        <a:rPr lang="ru-RU" sz="2400" dirty="0"/>
                        <a:t> – число случаев наблюдения (частота);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42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δ = √ </a:t>
                      </a:r>
                      <a:r>
                        <a:rPr lang="ru-RU" sz="24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Σ (х - </a:t>
                      </a:r>
                      <a:r>
                        <a:rPr lang="ru-RU" sz="2400" b="1" u="sng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lang="ru-RU" sz="2400" b="1" u="sng" baseline="-25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</a:t>
                      </a:r>
                      <a:r>
                        <a:rPr lang="ru-RU" sz="24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ru-RU" sz="2400" b="1" u="sng" baseline="30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400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• </a:t>
                      </a:r>
                      <a:r>
                        <a:rPr lang="ru-RU" sz="2400" b="1" u="sng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ru-RU" sz="24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;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Σ </a:t>
                      </a:r>
                      <a:r>
                        <a:rPr lang="ru-RU" sz="2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987824" y="476672"/>
            <a:ext cx="5184576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расчета средне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квадратического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отклонения и коэффициента вариации используются формулы:</a:t>
            </a:r>
            <a:endParaRPr lang="ru-RU" sz="2400" dirty="0"/>
          </a:p>
        </p:txBody>
      </p:sp>
      <p:pic>
        <p:nvPicPr>
          <p:cNvPr id="18" name="Рисунок 17" descr="Ищет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72816"/>
            <a:ext cx="1547664" cy="2016224"/>
          </a:xfrm>
          <a:prstGeom prst="rect">
            <a:avLst/>
          </a:prstGeom>
        </p:spPr>
      </p:pic>
      <p:pic>
        <p:nvPicPr>
          <p:cNvPr id="19" name="Рисунок 18" descr="Читает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32656"/>
            <a:ext cx="2297327" cy="1530056"/>
          </a:xfrm>
          <a:prstGeom prst="rect">
            <a:avLst/>
          </a:prstGeom>
        </p:spPr>
      </p:pic>
      <p:pic>
        <p:nvPicPr>
          <p:cNvPr id="20" name="Рисунок 19" descr="риск 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5373216"/>
            <a:ext cx="3810000" cy="148478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435280" cy="1380768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Количественно риск инвестора характеризуется его оценкой вероятной величины максимального и минимального доходов.</a:t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При этом, чем больше диапазон между этими величинами при равной их вероятности, тем выше степень риска </a:t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3068960"/>
            <a:ext cx="7239000" cy="1656184"/>
          </a:xfrm>
          <a:solidFill>
            <a:srgbClr val="FF99FF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ru-RU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="1" baseline="-25000" dirty="0" err="1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1" baseline="-25000" dirty="0" err="1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b="1" baseline="-25000" dirty="0">
                <a:latin typeface="Times New Roman" pitchFamily="18" charset="0"/>
                <a:cs typeface="Times New Roman" pitchFamily="18" charset="0"/>
              </a:rPr>
              <a:t>ср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="1" baseline="-25000" dirty="0" err="1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b="1" baseline="-25000" dirty="0">
                <a:latin typeface="Times New Roman" pitchFamily="18" charset="0"/>
                <a:cs typeface="Times New Roman" pitchFamily="18" charset="0"/>
              </a:rPr>
              <a:t>ср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1" baseline="-25000" dirty="0" err="1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= (±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δ/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b="1" baseline="-25000" dirty="0">
                <a:latin typeface="Times New Roman" pitchFamily="18" charset="0"/>
                <a:cs typeface="Times New Roman" pitchFamily="18" charset="0"/>
              </a:rPr>
              <a:t>ср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)*100%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Риск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4903093"/>
            <a:ext cx="6477000" cy="1954907"/>
          </a:xfrm>
          <a:prstGeom prst="rect">
            <a:avLst/>
          </a:prstGeom>
        </p:spPr>
      </p:pic>
      <p:pic>
        <p:nvPicPr>
          <p:cNvPr id="6" name="Рисунок 5" descr="Запомнит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653136"/>
            <a:ext cx="1763688" cy="198884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аметки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620688"/>
            <a:ext cx="2123728" cy="3384376"/>
          </a:xfrm>
          <a:prstGeom prst="rect">
            <a:avLst/>
          </a:prstGeom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457200" y="714356"/>
            <a:ext cx="7239000" cy="574138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Где, δ</a:t>
            </a:r>
            <a:r>
              <a:rPr kumimoji="0" lang="ru-RU" sz="28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дисперсия;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δ 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среднее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квадратическое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отклонение;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х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–ожидаемое значение для каждого случая наблюдения;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n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число случаев наблюдения (частота);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ru-RU" sz="28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ср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среднее ожидаемое значение;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коэффициент вариации;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2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вероятность получения максимального дохода (прибыли, рентабельности);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2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вероятность получения минимального дохода (прибыли, рентабельности);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максимальная величина дохода (прибыли, рентабельности);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минимальная величина дохода (прибыли, рентабельности);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147248" cy="5812818"/>
          </a:xfrm>
        </p:spPr>
        <p:txBody>
          <a:bodyPr>
            <a:normAutofit/>
          </a:bodyPr>
          <a:lstStyle/>
          <a:p>
            <a:r>
              <a:rPr lang="ru-RU" sz="2400" dirty="0"/>
              <a:t>Для окончательного принятия решения необходимо измерить </a:t>
            </a:r>
            <a:r>
              <a:rPr lang="ru-RU" sz="2400" dirty="0" err="1"/>
              <a:t>колеблемость</a:t>
            </a:r>
            <a:r>
              <a:rPr lang="ru-RU" sz="2400" dirty="0"/>
              <a:t> показателей, определить меру </a:t>
            </a:r>
            <a:r>
              <a:rPr lang="ru-RU" sz="2400" dirty="0" err="1"/>
              <a:t>колеблемости</a:t>
            </a:r>
            <a:r>
              <a:rPr lang="ru-RU" sz="2400" dirty="0"/>
              <a:t> возможного результата. </a:t>
            </a:r>
          </a:p>
          <a:p>
            <a:r>
              <a:rPr lang="ru-RU" sz="2400" i="1" dirty="0"/>
              <a:t>Коэффициент вариации</a:t>
            </a:r>
            <a:r>
              <a:rPr lang="ru-RU" sz="2400" dirty="0"/>
              <a:t> – относительная величина. Поэтому на размер этого коэффициента не оказывает влияние абсолютные значения изучаемого показателя. </a:t>
            </a:r>
          </a:p>
          <a:p>
            <a:r>
              <a:rPr lang="ru-RU" sz="2400" dirty="0"/>
              <a:t>С его помощью можно сравнивать даже </a:t>
            </a:r>
            <a:r>
              <a:rPr lang="ru-RU" sz="2400" dirty="0" err="1"/>
              <a:t>колеблемость</a:t>
            </a:r>
            <a:r>
              <a:rPr lang="ru-RU" sz="2400" dirty="0"/>
              <a:t> признаков, выраженных в разных единицах измерения. </a:t>
            </a:r>
          </a:p>
          <a:p>
            <a:r>
              <a:rPr lang="ru-RU" sz="2400" dirty="0"/>
              <a:t>Коэффициент вариации может меняться от 0 до 100%. Чем больше коэффициент, тем больше </a:t>
            </a:r>
            <a:r>
              <a:rPr lang="ru-RU" sz="2400" dirty="0" err="1"/>
              <a:t>колеблемость</a:t>
            </a:r>
            <a:r>
              <a:rPr lang="ru-RU" sz="2400" dirty="0"/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Риск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4581128"/>
            <a:ext cx="6192688" cy="208823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Установлена следующая </a:t>
            </a:r>
            <a:r>
              <a:rPr lang="ru-RU" sz="27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качественная оценка различных значений коэффициента вариации</a:t>
            </a:r>
            <a: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390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404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 10%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Слабая колеблемость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99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10-25%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Умеренная колеблемость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04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Свыше 25% до 100%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Высокая колеблемость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Рисунок 5" descr="риск 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953000"/>
            <a:ext cx="1905000" cy="1905000"/>
          </a:xfrm>
          <a:prstGeom prst="rect">
            <a:avLst/>
          </a:prstGeom>
        </p:spPr>
      </p:pic>
      <p:pic>
        <p:nvPicPr>
          <p:cNvPr id="7" name="Рисунок 6" descr="риск 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5301208"/>
            <a:ext cx="4176464" cy="13681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8640960" cy="640871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l"/>
            <a:endParaRPr lang="kk-KZ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kk-K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 лекции:</a:t>
            </a:r>
            <a:endParaRPr lang="kk-KZ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kk-K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1.Понятие </a:t>
            </a:r>
            <a:r>
              <a:rPr lang="kk-K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классификация </a:t>
            </a:r>
            <a:r>
              <a:rPr lang="kk-K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риска.</a:t>
            </a:r>
            <a:endParaRPr lang="kk-KZ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lnSpc>
                <a:spcPct val="100000"/>
              </a:lnSpc>
              <a:spcBef>
                <a:spcPts val="0"/>
              </a:spcBef>
            </a:pPr>
            <a:r>
              <a:rPr lang="kk-K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Взаимосвязь </a:t>
            </a:r>
            <a:r>
              <a:rPr lang="kk-K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риска и </a:t>
            </a:r>
            <a:r>
              <a:rPr lang="kk-K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доходности</a:t>
            </a:r>
          </a:p>
          <a:p>
            <a:pPr marL="514350" indent="-514350" algn="l">
              <a:lnSpc>
                <a:spcPct val="100000"/>
              </a:lnSpc>
              <a:spcBef>
                <a:spcPts val="0"/>
              </a:spcBef>
            </a:pPr>
            <a:r>
              <a:rPr lang="kk-K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Определение </a:t>
            </a:r>
            <a:r>
              <a:rPr lang="kk-K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степени риска</a:t>
            </a:r>
          </a:p>
          <a:p>
            <a:pPr algn="just"/>
            <a:endParaRPr lang="kk-KZ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kk-KZ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лекции</a:t>
            </a:r>
            <a:r>
              <a:rPr lang="kk-K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профессиональных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компетенций 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сфере управления рисками.</a:t>
            </a:r>
          </a:p>
          <a:p>
            <a:pPr algn="just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Применение  аналитического мышления в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сфере управления рисками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kk-K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AutoNum type="arabicParenR"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вопрос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404664"/>
            <a:ext cx="2232248" cy="208823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634082"/>
          </a:xfrm>
          <a:solidFill>
            <a:srgbClr val="FF99FF"/>
          </a:solidFill>
        </p:spPr>
        <p:txBody>
          <a:bodyPr/>
          <a:lstStyle/>
          <a:p>
            <a:r>
              <a:rPr lang="ru-RU" sz="2800" dirty="0"/>
              <a:t>Пример: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92696"/>
            <a:ext cx="8640960" cy="4955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300" dirty="0" smtClean="0"/>
              <a:t>1) Определите </a:t>
            </a:r>
            <a:r>
              <a:rPr lang="ru-RU" sz="2300" dirty="0"/>
              <a:t>среднее ожидаемое значение, коэффициент вариации и </a:t>
            </a:r>
            <a:r>
              <a:rPr lang="ru-RU" sz="2300" dirty="0" err="1"/>
              <a:t>ср.квадр.отклонение</a:t>
            </a:r>
            <a:r>
              <a:rPr lang="ru-RU" sz="2300" dirty="0"/>
              <a:t> для двух проектов если известно, что при вложении капитала в мероприятие А (ценные бумаги АО «</a:t>
            </a:r>
            <a:r>
              <a:rPr lang="ru-RU" sz="2300" dirty="0" err="1"/>
              <a:t>Казахмыс</a:t>
            </a:r>
            <a:r>
              <a:rPr lang="ru-RU" sz="2300" dirty="0"/>
              <a:t>») </a:t>
            </a:r>
          </a:p>
          <a:p>
            <a:r>
              <a:rPr lang="ru-RU" sz="2300" dirty="0"/>
              <a:t>из 160 случаев , прибыль в </a:t>
            </a:r>
            <a:r>
              <a:rPr lang="ru-RU" sz="2300" dirty="0" smtClean="0"/>
              <a:t>58 700 </a:t>
            </a:r>
            <a:r>
              <a:rPr lang="ru-RU" sz="2300" dirty="0" err="1"/>
              <a:t>тыс.тг</a:t>
            </a:r>
            <a:r>
              <a:rPr lang="ru-RU" sz="2300" dirty="0"/>
              <a:t> была получена в 48 случаях (вероятность 0,3), </a:t>
            </a:r>
          </a:p>
          <a:p>
            <a:r>
              <a:rPr lang="ru-RU" sz="2300" dirty="0"/>
              <a:t>прибыль в </a:t>
            </a:r>
            <a:r>
              <a:rPr lang="ru-RU" sz="2300" dirty="0" smtClean="0"/>
              <a:t>49 600 </a:t>
            </a:r>
            <a:r>
              <a:rPr lang="ru-RU" sz="2300" dirty="0" err="1"/>
              <a:t>тыс.тг</a:t>
            </a:r>
            <a:r>
              <a:rPr lang="ru-RU" sz="2300" dirty="0"/>
              <a:t>. получена в 64 случаях (вероятность 0,4), </a:t>
            </a:r>
          </a:p>
          <a:p>
            <a:r>
              <a:rPr lang="ru-RU" sz="2300" dirty="0"/>
              <a:t>прибыль в </a:t>
            </a:r>
            <a:r>
              <a:rPr lang="ru-RU" sz="2300" dirty="0" smtClean="0"/>
              <a:t>59 984 </a:t>
            </a:r>
            <a:r>
              <a:rPr lang="ru-RU" sz="2300" dirty="0" err="1"/>
              <a:t>тыс.тг</a:t>
            </a:r>
            <a:r>
              <a:rPr lang="ru-RU" sz="2300" dirty="0"/>
              <a:t>. получена в 48 случаях (вероятность 0,3).</a:t>
            </a:r>
          </a:p>
        </p:txBody>
      </p:sp>
      <p:pic>
        <p:nvPicPr>
          <p:cNvPr id="6" name="Рисунок 5" descr="Весы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293096"/>
            <a:ext cx="3744416" cy="2258194"/>
          </a:xfrm>
          <a:prstGeom prst="rect">
            <a:avLst/>
          </a:prstGeom>
        </p:spPr>
      </p:pic>
      <p:pic>
        <p:nvPicPr>
          <p:cNvPr id="7" name="Рисунок 6" descr="Риск зо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4365104"/>
            <a:ext cx="3535040" cy="216024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7239000" cy="406968"/>
          </a:xfrm>
          <a:solidFill>
            <a:srgbClr val="FF99FF"/>
          </a:solidFill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Решение: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352928" cy="54556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300" b="1" dirty="0"/>
              <a:t>Ср</a:t>
            </a:r>
            <a:r>
              <a:rPr lang="ru-RU" sz="2300" b="1" dirty="0" smtClean="0"/>
              <a:t>. </a:t>
            </a:r>
            <a:r>
              <a:rPr lang="ru-RU" sz="2300" b="1" dirty="0" err="1" smtClean="0"/>
              <a:t>ожид</a:t>
            </a:r>
            <a:r>
              <a:rPr lang="ru-RU" sz="2300" b="1" dirty="0" smtClean="0"/>
              <a:t>. значение </a:t>
            </a:r>
            <a:r>
              <a:rPr lang="ru-RU" sz="2300" b="1" dirty="0"/>
              <a:t>= 58700*0,3 + 49600*0,4 + </a:t>
            </a:r>
            <a:r>
              <a:rPr lang="ru-RU" sz="2300" b="1" dirty="0" smtClean="0"/>
              <a:t>59984*0,3   </a:t>
            </a:r>
            <a:r>
              <a:rPr lang="ru-RU" sz="2300" b="1" dirty="0"/>
              <a:t>= </a:t>
            </a:r>
            <a:r>
              <a:rPr lang="ru-RU" sz="2300" b="1" dirty="0" smtClean="0"/>
              <a:t>    55 445 </a:t>
            </a:r>
            <a:r>
              <a:rPr lang="ru-RU" sz="2300" b="1" dirty="0" err="1"/>
              <a:t>тыс.тг</a:t>
            </a:r>
            <a:r>
              <a:rPr lang="ru-RU" sz="2300" b="1" dirty="0" smtClean="0"/>
              <a:t>. </a:t>
            </a:r>
            <a:r>
              <a:rPr lang="ru-RU" sz="2300" dirty="0" smtClean="0"/>
              <a:t>В мероприятие А (ценные бумаги АО «</a:t>
            </a:r>
            <a:r>
              <a:rPr lang="ru-RU" sz="2300" dirty="0" err="1" smtClean="0"/>
              <a:t>Казахмыс</a:t>
            </a:r>
            <a:r>
              <a:rPr lang="ru-RU" sz="2300" dirty="0" smtClean="0"/>
              <a:t>»)</a:t>
            </a:r>
            <a:endParaRPr lang="ru-RU" sz="2300" dirty="0"/>
          </a:p>
          <a:p>
            <a:pPr marL="0" indent="0" algn="just">
              <a:buNone/>
            </a:pPr>
            <a:r>
              <a:rPr lang="ru-RU" sz="2300" dirty="0" smtClean="0"/>
              <a:t>2)Аналогично найдем, </a:t>
            </a:r>
            <a:r>
              <a:rPr lang="ru-RU" sz="2300" dirty="0"/>
              <a:t>что при вложении капитала в мероприятие Б (ценные бумаги АО «</a:t>
            </a:r>
            <a:r>
              <a:rPr lang="ru-RU" sz="2300" dirty="0" err="1"/>
              <a:t>АрселорМитталТемиртау</a:t>
            </a:r>
            <a:r>
              <a:rPr lang="ru-RU" sz="2300" dirty="0"/>
              <a:t>»):</a:t>
            </a:r>
          </a:p>
          <a:p>
            <a:pPr marL="0" indent="0" algn="just">
              <a:buNone/>
            </a:pPr>
            <a:r>
              <a:rPr lang="ru-RU" sz="2300" b="1" dirty="0" err="1"/>
              <a:t>Ср.ожид.значение</a:t>
            </a:r>
            <a:r>
              <a:rPr lang="ru-RU" sz="2300" b="1" dirty="0"/>
              <a:t> = 72300*0,3 + 68500*0,2 + 55900*0,5 = </a:t>
            </a:r>
            <a:r>
              <a:rPr lang="ru-RU" sz="2300" b="1" dirty="0" smtClean="0"/>
              <a:t>63 340 </a:t>
            </a:r>
            <a:r>
              <a:rPr lang="ru-RU" sz="2300" b="1" dirty="0" err="1"/>
              <a:t>тыс.тг</a:t>
            </a:r>
            <a:r>
              <a:rPr lang="ru-RU" sz="2300" b="1" dirty="0"/>
              <a:t>.</a:t>
            </a:r>
            <a:endParaRPr lang="ru-RU" sz="2300" dirty="0"/>
          </a:p>
          <a:p>
            <a:endParaRPr lang="ru-RU" sz="2300" dirty="0"/>
          </a:p>
        </p:txBody>
      </p:sp>
      <p:pic>
        <p:nvPicPr>
          <p:cNvPr id="5" name="Рисунок 4" descr="Весы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933056"/>
            <a:ext cx="7560840" cy="230425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rgbClr val="FF99FF"/>
          </a:solidFill>
        </p:spPr>
        <p:txBody>
          <a:bodyPr>
            <a:noAutofit/>
          </a:bodyPr>
          <a:lstStyle/>
          <a:p>
            <a:r>
              <a:rPr lang="ru-RU" sz="2400" dirty="0"/>
              <a:t>Сравнивая 2 суммы ожидаемой прибыли, можно сделать вывод, что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363272" cy="2304256"/>
          </a:xfrm>
        </p:spPr>
        <p:txBody>
          <a:bodyPr/>
          <a:lstStyle/>
          <a:p>
            <a:pPr algn="just"/>
            <a:r>
              <a:rPr lang="ru-RU" sz="2400" dirty="0"/>
              <a:t>При вложении капитала в мероприятие А, величина получаемой прибыли колеблется от </a:t>
            </a:r>
            <a:r>
              <a:rPr lang="ru-RU" sz="2400" dirty="0" smtClean="0"/>
              <a:t>49600 тыс.тг.-59984 </a:t>
            </a:r>
            <a:r>
              <a:rPr lang="ru-RU" sz="2400" dirty="0"/>
              <a:t>тыс. </a:t>
            </a:r>
            <a:r>
              <a:rPr lang="ru-RU" sz="2400" dirty="0" err="1"/>
              <a:t>тг</a:t>
            </a:r>
            <a:r>
              <a:rPr lang="ru-RU" sz="2400" dirty="0"/>
              <a:t>. и средняя величина составляет </a:t>
            </a:r>
            <a:r>
              <a:rPr lang="ru-RU" sz="2400" dirty="0" smtClean="0"/>
              <a:t>55 445 </a:t>
            </a:r>
            <a:r>
              <a:rPr lang="ru-RU" sz="2400" dirty="0" err="1"/>
              <a:t>тыс.тг</a:t>
            </a:r>
            <a:r>
              <a:rPr lang="ru-RU" sz="2400" dirty="0"/>
              <a:t>.</a:t>
            </a:r>
          </a:p>
          <a:p>
            <a:pPr algn="just">
              <a:buNone/>
            </a:pP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При вложении в мероприятие Б, прибыль колеблется от 55900-72300 </a:t>
            </a:r>
            <a:r>
              <a:rPr lang="ru-RU" sz="2400" dirty="0" err="1"/>
              <a:t>тыс.тг</a:t>
            </a:r>
            <a:r>
              <a:rPr lang="ru-RU" sz="2400" dirty="0"/>
              <a:t>., и средняя величина составляет 63340 </a:t>
            </a:r>
            <a:r>
              <a:rPr lang="ru-RU" sz="2400" dirty="0" err="1"/>
              <a:t>тыс.тг</a:t>
            </a:r>
            <a:r>
              <a:rPr lang="ru-RU" sz="2400" dirty="0"/>
              <a:t>.</a:t>
            </a:r>
            <a:endParaRPr lang="ru-RU" sz="3200" dirty="0"/>
          </a:p>
        </p:txBody>
      </p:sp>
      <p:pic>
        <p:nvPicPr>
          <p:cNvPr id="5" name="Рисунок 4" descr="Вопрос и восклицание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4121696"/>
            <a:ext cx="2808313" cy="2736304"/>
          </a:xfrm>
          <a:prstGeom prst="rect">
            <a:avLst/>
          </a:prstGeom>
        </p:spPr>
      </p:pic>
      <p:pic>
        <p:nvPicPr>
          <p:cNvPr id="6" name="Рисунок 5" descr="Думае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4149080"/>
            <a:ext cx="2996952" cy="270892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rgbClr val="FF99FF"/>
          </a:solidFill>
        </p:spPr>
        <p:txBody>
          <a:bodyPr>
            <a:normAutofit fontScale="90000"/>
          </a:bodyPr>
          <a:lstStyle/>
          <a:p>
            <a:r>
              <a:rPr lang="ru-RU" sz="2400" b="1" dirty="0"/>
              <a:t>Для анализа используют коэффициент вариации.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2880320"/>
          </a:xfrm>
        </p:spPr>
        <p:txBody>
          <a:bodyPr/>
          <a:lstStyle/>
          <a:p>
            <a:r>
              <a:rPr lang="ru-RU" sz="2400" dirty="0"/>
              <a:t>Мероприятие</a:t>
            </a:r>
            <a:r>
              <a:rPr lang="ru-RU" sz="2400" b="1" dirty="0"/>
              <a:t> А: </a:t>
            </a:r>
            <a:r>
              <a:rPr lang="ru-RU" sz="2400" dirty="0"/>
              <a:t>δ</a:t>
            </a:r>
            <a:r>
              <a:rPr lang="ru-RU" sz="2400" baseline="30000" dirty="0"/>
              <a:t>2</a:t>
            </a:r>
            <a:r>
              <a:rPr lang="ru-RU" sz="2400" dirty="0"/>
              <a:t> = 0,3(59984 – 55445)</a:t>
            </a:r>
            <a:r>
              <a:rPr lang="ru-RU" sz="2400" baseline="30000" dirty="0"/>
              <a:t>2</a:t>
            </a:r>
            <a:r>
              <a:rPr lang="ru-RU" sz="2400" dirty="0"/>
              <a:t> + 0,4(55445 – 49600)</a:t>
            </a:r>
            <a:r>
              <a:rPr lang="ru-RU" sz="2400" baseline="30000" dirty="0"/>
              <a:t>2</a:t>
            </a:r>
            <a:r>
              <a:rPr lang="ru-RU" sz="2400" dirty="0"/>
              <a:t> = 19846366,3</a:t>
            </a:r>
          </a:p>
          <a:p>
            <a:r>
              <a:rPr lang="ru-RU" sz="2400" dirty="0"/>
              <a:t>Мероприятие </a:t>
            </a:r>
            <a:r>
              <a:rPr lang="ru-RU" sz="2400" b="1" dirty="0"/>
              <a:t>Б</a:t>
            </a:r>
            <a:r>
              <a:rPr lang="ru-RU" sz="2400" dirty="0"/>
              <a:t>: δ</a:t>
            </a:r>
            <a:r>
              <a:rPr lang="ru-RU" sz="2400" baseline="30000" dirty="0"/>
              <a:t>2</a:t>
            </a:r>
            <a:r>
              <a:rPr lang="ru-RU" sz="2400" dirty="0"/>
              <a:t> = 0,3(72300 – 63340)</a:t>
            </a:r>
            <a:r>
              <a:rPr lang="ru-RU" sz="2400" baseline="30000" dirty="0"/>
              <a:t>2</a:t>
            </a:r>
            <a:r>
              <a:rPr lang="ru-RU" sz="2400" dirty="0"/>
              <a:t> + 0,5(63340 – 55900)</a:t>
            </a:r>
            <a:r>
              <a:rPr lang="ru-RU" sz="2400" baseline="30000" dirty="0"/>
              <a:t>2</a:t>
            </a:r>
            <a:r>
              <a:rPr lang="ru-RU" sz="2400" dirty="0"/>
              <a:t> = 51761280 </a:t>
            </a:r>
          </a:p>
          <a:p>
            <a:r>
              <a:rPr lang="ru-RU" sz="2400" dirty="0"/>
              <a:t>Мероприятие</a:t>
            </a:r>
            <a:r>
              <a:rPr lang="ru-RU" sz="2400" b="1" dirty="0"/>
              <a:t> А</a:t>
            </a:r>
            <a:r>
              <a:rPr lang="ru-RU" sz="2400" dirty="0"/>
              <a:t>: </a:t>
            </a:r>
            <a:r>
              <a:rPr lang="ru-RU" sz="2400" dirty="0" err="1"/>
              <a:t>δ </a:t>
            </a:r>
            <a:r>
              <a:rPr lang="ru-RU" sz="2400" dirty="0"/>
              <a:t>= ±4454,9</a:t>
            </a:r>
          </a:p>
          <a:p>
            <a:r>
              <a:rPr lang="en-US" sz="2400" dirty="0" err="1"/>
              <a:t>Var</a:t>
            </a:r>
            <a:r>
              <a:rPr lang="ru-RU" sz="2400" dirty="0"/>
              <a:t> = (±4454,9/55445)*100% = 8%</a:t>
            </a:r>
          </a:p>
          <a:p>
            <a:r>
              <a:rPr lang="ru-RU" sz="2400" dirty="0"/>
              <a:t>Мероприятие</a:t>
            </a:r>
            <a:r>
              <a:rPr lang="ru-RU" sz="2400" b="1" dirty="0"/>
              <a:t> Б</a:t>
            </a:r>
            <a:r>
              <a:rPr lang="ru-RU" sz="2400" dirty="0"/>
              <a:t>: </a:t>
            </a:r>
            <a:r>
              <a:rPr lang="ru-RU" sz="2400" dirty="0" err="1"/>
              <a:t>δ </a:t>
            </a:r>
            <a:r>
              <a:rPr lang="ru-RU" sz="2400" dirty="0"/>
              <a:t>= ±7194,5</a:t>
            </a:r>
          </a:p>
          <a:p>
            <a:r>
              <a:rPr lang="en-US" sz="2400" dirty="0" err="1"/>
              <a:t>Var</a:t>
            </a:r>
            <a:r>
              <a:rPr lang="ru-RU" sz="2400" dirty="0"/>
              <a:t> = (±7194,5/63340)*100% = 11%</a:t>
            </a:r>
          </a:p>
        </p:txBody>
      </p:sp>
      <p:pic>
        <p:nvPicPr>
          <p:cNvPr id="5" name="Рисунок 4" descr="весы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564904"/>
            <a:ext cx="3096344" cy="3456384"/>
          </a:xfrm>
          <a:prstGeom prst="rect">
            <a:avLst/>
          </a:prstGeom>
        </p:spPr>
      </p:pic>
      <p:pic>
        <p:nvPicPr>
          <p:cNvPr id="6" name="Рисунок 5" descr="Innovacionnyi-menedzhm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4792588"/>
            <a:ext cx="2121024" cy="206541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704856" cy="751506"/>
          </a:xfrm>
          <a:solidFill>
            <a:srgbClr val="FF99FF"/>
          </a:solidFill>
        </p:spPr>
        <p:txBody>
          <a:bodyPr>
            <a:normAutofit/>
          </a:bodyPr>
          <a:lstStyle/>
          <a:p>
            <a:r>
              <a:rPr lang="kk-KZ" sz="2800" b="1" dirty="0">
                <a:solidFill>
                  <a:schemeClr val="tx1"/>
                </a:solidFill>
              </a:rPr>
              <a:t>Вывод: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484784"/>
            <a:ext cx="7815064" cy="480743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/>
              <a:t>исходя из полученных данных, можно сделать вывод,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что вложения в мероприятие Б более рискованны, т.к. δ</a:t>
            </a:r>
            <a:r>
              <a:rPr lang="ru-RU" sz="2400" baseline="30000" dirty="0"/>
              <a:t>2</a:t>
            </a:r>
            <a:r>
              <a:rPr lang="ru-RU" sz="2400" dirty="0"/>
              <a:t>(Б) = 51761280 › 19846366,3 (δ</a:t>
            </a:r>
            <a:r>
              <a:rPr lang="ru-RU" sz="2400" baseline="30000" dirty="0"/>
              <a:t>2</a:t>
            </a:r>
            <a:r>
              <a:rPr lang="ru-RU" sz="2400" dirty="0"/>
              <a:t>А).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Соответственно, прибыль, получаемая от вложений в проект Б больше, чем по проекту А: 63340 больше 55445 </a:t>
            </a:r>
            <a:r>
              <a:rPr lang="ru-RU" sz="2400" dirty="0" err="1"/>
              <a:t>тыс.тг</a:t>
            </a:r>
            <a:r>
              <a:rPr lang="ru-RU" sz="2400" dirty="0"/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Изменчивость (</a:t>
            </a:r>
            <a:r>
              <a:rPr lang="ru-RU" sz="2400" dirty="0" err="1"/>
              <a:t>колеблемость</a:t>
            </a:r>
            <a:r>
              <a:rPr lang="ru-RU" sz="2400" dirty="0"/>
              <a:t>) ожидаемой прибыли в первом случае слабая, а во втором умеренная.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7772400" cy="506487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ru-RU" sz="2400" b="1" dirty="0"/>
              <a:t>Литература : </a:t>
            </a:r>
            <a:r>
              <a:rPr lang="ru-RU" sz="2400" dirty="0"/>
              <a:t>№1 </a:t>
            </a:r>
            <a:r>
              <a:rPr lang="ru-RU" sz="2400" dirty="0" err="1"/>
              <a:t>стр</a:t>
            </a:r>
            <a:r>
              <a:rPr lang="ru-RU" sz="2400" dirty="0"/>
              <a:t> 53-78, №2 </a:t>
            </a:r>
            <a:r>
              <a:rPr lang="ru-RU" sz="2400" dirty="0" err="1"/>
              <a:t>стр</a:t>
            </a:r>
            <a:r>
              <a:rPr lang="ru-RU" sz="2400" dirty="0"/>
              <a:t> 33-51, №3 </a:t>
            </a:r>
            <a:r>
              <a:rPr lang="ru-RU" sz="2400" dirty="0" err="1"/>
              <a:t>стр</a:t>
            </a:r>
            <a:r>
              <a:rPr lang="ru-RU" sz="2400" dirty="0"/>
              <a:t> 177-194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196752"/>
            <a:ext cx="6480720" cy="450912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/>
          <a:lstStyle/>
          <a:p>
            <a:pPr marL="457200" lvl="0" indent="-457200" algn="just"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</a:rPr>
              <a:t>Финансовый менеджмент: учебник / Б. С. Сапарова ; НИИ Финансово-банковского менеджмента при </a:t>
            </a:r>
            <a:r>
              <a:rPr lang="ru-RU" sz="2000" dirty="0" err="1">
                <a:solidFill>
                  <a:schemeClr val="tx1"/>
                </a:solidFill>
              </a:rPr>
              <a:t>КазЭУ</a:t>
            </a:r>
            <a:r>
              <a:rPr lang="ru-RU" sz="2000" dirty="0">
                <a:solidFill>
                  <a:schemeClr val="tx1"/>
                </a:solidFill>
              </a:rPr>
              <a:t> им. Т. Рыскулова. - </a:t>
            </a:r>
            <a:r>
              <a:rPr lang="ru-RU" sz="2000" dirty="0" err="1">
                <a:solidFill>
                  <a:schemeClr val="tx1"/>
                </a:solidFill>
              </a:rPr>
              <a:t>Алматы</a:t>
            </a:r>
            <a:r>
              <a:rPr lang="ru-RU" sz="2000" dirty="0">
                <a:solidFill>
                  <a:schemeClr val="tx1"/>
                </a:solidFill>
              </a:rPr>
              <a:t> : Экономика, 2015. - 462 с. 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000" dirty="0" err="1">
                <a:solidFill>
                  <a:schemeClr val="tx1"/>
                </a:solidFill>
              </a:rPr>
              <a:t>Тургулова</a:t>
            </a:r>
            <a:r>
              <a:rPr lang="ru-RU" sz="2000" dirty="0">
                <a:solidFill>
                  <a:schemeClr val="tx1"/>
                </a:solidFill>
              </a:rPr>
              <a:t>, А. К. 	Финансовый менеджмент: учебное пособие - </a:t>
            </a:r>
            <a:r>
              <a:rPr lang="ru-RU" sz="2000" dirty="0" err="1">
                <a:solidFill>
                  <a:schemeClr val="tx1"/>
                </a:solidFill>
              </a:rPr>
              <a:t>Алматы</a:t>
            </a:r>
            <a:r>
              <a:rPr lang="ru-RU" sz="2000" dirty="0">
                <a:solidFill>
                  <a:schemeClr val="tx1"/>
                </a:solidFill>
              </a:rPr>
              <a:t>: ТОО Издательство ЛЕМ, 2010. - 324 с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</a:rPr>
              <a:t>Финансовый менеджмент : пер. с англ. / Ю. </a:t>
            </a:r>
            <a:r>
              <a:rPr lang="ru-RU" sz="2000" dirty="0" err="1">
                <a:solidFill>
                  <a:schemeClr val="tx1"/>
                </a:solidFill>
              </a:rPr>
              <a:t>Бригхэм</a:t>
            </a:r>
            <a:r>
              <a:rPr lang="ru-RU" sz="2000" dirty="0">
                <a:solidFill>
                  <a:schemeClr val="tx1"/>
                </a:solidFill>
              </a:rPr>
              <a:t>, М. </a:t>
            </a:r>
            <a:r>
              <a:rPr lang="ru-RU" sz="2000" dirty="0" err="1">
                <a:solidFill>
                  <a:schemeClr val="tx1"/>
                </a:solidFill>
              </a:rPr>
              <a:t>Эрхардт</a:t>
            </a:r>
            <a:r>
              <a:rPr lang="ru-RU" sz="2000" dirty="0">
                <a:solidFill>
                  <a:schemeClr val="tx1"/>
                </a:solidFill>
              </a:rPr>
              <a:t> ; ред. Е. А. Дорофеев. - 10-е изд. - СПб. : Питер, 2009. - 960 с. 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</a:rPr>
              <a:t>Джеймс Ван Хорн., </a:t>
            </a:r>
            <a:r>
              <a:rPr lang="ru-RU" sz="2000" dirty="0">
                <a:solidFill>
                  <a:schemeClr val="tx1"/>
                </a:solidFill>
                <a:hlinkClick r:id="rId2"/>
              </a:rPr>
              <a:t>Джон </a:t>
            </a:r>
            <a:r>
              <a:rPr lang="ru-RU" sz="2000" dirty="0" err="1">
                <a:solidFill>
                  <a:schemeClr val="tx1"/>
                </a:solidFill>
                <a:hlinkClick r:id="rId2"/>
              </a:rPr>
              <a:t>Вахович</a:t>
            </a:r>
            <a:r>
              <a:rPr lang="ru-RU" sz="2000" dirty="0">
                <a:solidFill>
                  <a:schemeClr val="tx1"/>
                </a:solidFill>
              </a:rPr>
              <a:t>. Основы финансового менеджмента Издательство: </a:t>
            </a:r>
            <a:r>
              <a:rPr lang="ru-RU" sz="2000" dirty="0">
                <a:solidFill>
                  <a:schemeClr val="tx1"/>
                </a:solidFill>
                <a:hlinkClick r:id="rId3" tooltip="Подробнее об издательстве "/>
              </a:rPr>
              <a:t>Вильямс</a:t>
            </a:r>
            <a:r>
              <a:rPr lang="ru-RU" sz="2000" dirty="0">
                <a:solidFill>
                  <a:schemeClr val="tx1"/>
                </a:solidFill>
              </a:rPr>
              <a:t>, 2015 г., - 1232 с.</a:t>
            </a:r>
          </a:p>
          <a:p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img2.labirint.ru/books25/249336/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8500" y="2492896"/>
            <a:ext cx="2095500" cy="3238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04082"/>
            <a:ext cx="7239000" cy="545391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514350" indent="-514350"/>
            <a:r>
              <a:rPr lang="ru-RU" dirty="0"/>
              <a:t>В любой хозяйственной деятельности всегда существует опасность денежных потерь, вытекающая из специфики тех или иных хозяйственных операций. Опасность таких потерь представляют собой финансовые риски. </a:t>
            </a:r>
            <a:endParaRPr lang="en-US" dirty="0"/>
          </a:p>
          <a:p>
            <a:r>
              <a:rPr lang="ru-RU" i="1" dirty="0"/>
              <a:t>Финансовые риски</a:t>
            </a:r>
            <a:r>
              <a:rPr lang="ru-RU" dirty="0"/>
              <a:t> - это коммерческие риски. </a:t>
            </a:r>
            <a:endParaRPr lang="en-US" dirty="0"/>
          </a:p>
          <a:p>
            <a:endParaRPr lang="ru-RU" dirty="0"/>
          </a:p>
        </p:txBody>
      </p:sp>
      <p:pic>
        <p:nvPicPr>
          <p:cNvPr id="5" name="Рисунок 4" descr="Риск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93743" y="3140968"/>
            <a:ext cx="2381250" cy="304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28" y="260648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Вопрос 1.Понятие и классификация риска Взаимосвязь риска и доходности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проценты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548680"/>
            <a:ext cx="1835696" cy="125901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7696200" cy="444226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b="1" dirty="0"/>
              <a:t>Риски бывают чистые и спекулятивные. </a:t>
            </a:r>
          </a:p>
          <a:p>
            <a:pPr>
              <a:buNone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339530540_ris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4769768"/>
            <a:ext cx="2017449" cy="2088232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/>
        </p:nvGraphicFramePr>
        <p:xfrm>
          <a:off x="467544" y="1916832"/>
          <a:ext cx="8064896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11560" y="5445224"/>
            <a:ext cx="7128792" cy="46166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ru-RU" sz="2400" b="1" i="1" dirty="0"/>
              <a:t>Финансовые риски </a:t>
            </a:r>
            <a:r>
              <a:rPr lang="ru-RU" sz="2400" dirty="0"/>
              <a:t>- это спекулятивные риски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39530540_ri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87970" y="5373216"/>
            <a:ext cx="1456030" cy="1484784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/>
        </p:nvGraphicFramePr>
        <p:xfrm>
          <a:off x="395536" y="2708920"/>
          <a:ext cx="8496944" cy="3904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435280" cy="127505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400" dirty="0"/>
              <a:t>Инвестор, осуществляя венчурное вложение капитала, заранее знает, что для него возможны только два вида результатов - доход или убыток.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844824"/>
            <a:ext cx="7776864" cy="120032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Особенностью финансового риска </a:t>
            </a:r>
            <a:r>
              <a:rPr lang="ru-RU" sz="2400" dirty="0">
                <a:solidFill>
                  <a:schemeClr val="bg1"/>
                </a:solidFill>
              </a:rPr>
              <a:t>является вероятность наступления, т.е. риска, который вытекает из природы этих операций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260648"/>
            <a:ext cx="5441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Вопрос 2. Определение степени риска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286388"/>
            <a:ext cx="7239000" cy="1071570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Рисунок 1. 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Система финансовых рисков</a:t>
            </a: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357166"/>
          <a:ext cx="7239000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1339530540_ris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1560" y="188640"/>
            <a:ext cx="2017449" cy="2088232"/>
          </a:xfrm>
          <a:prstGeom prst="rect">
            <a:avLst/>
          </a:prstGeom>
        </p:spPr>
      </p:pic>
      <p:pic>
        <p:nvPicPr>
          <p:cNvPr id="5" name="Рисунок 4" descr="Рисунок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7544" y="1988840"/>
            <a:ext cx="1667734" cy="1656184"/>
          </a:xfrm>
          <a:prstGeom prst="rect">
            <a:avLst/>
          </a:prstGeom>
        </p:spPr>
      </p:pic>
      <p:pic>
        <p:nvPicPr>
          <p:cNvPr id="6" name="Рисунок 5" descr="000184893_-_Formula_Sharp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31853" y="1412776"/>
            <a:ext cx="2212147" cy="220486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6948264" cy="612308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rgbClr val="FF0000"/>
                </a:solidFill>
              </a:rPr>
              <a:t>Финансовый риск</a:t>
            </a:r>
            <a:r>
              <a:rPr lang="ru-RU" dirty="0"/>
              <a:t>, как и любой риск, имеет математически выраженную </a:t>
            </a:r>
            <a:r>
              <a:rPr lang="ru-RU" dirty="0">
                <a:solidFill>
                  <a:srgbClr val="7030A0"/>
                </a:solidFill>
              </a:rPr>
              <a:t>вероятность наступления потери</a:t>
            </a:r>
            <a:r>
              <a:rPr lang="ru-RU" dirty="0"/>
              <a:t>, которая опирается на статистические данные и может быть рассчитана с достаточно высокой точностью. </a:t>
            </a:r>
          </a:p>
          <a:p>
            <a:pPr algn="just"/>
            <a:r>
              <a:rPr lang="ru-RU" dirty="0"/>
              <a:t>Чтобы количественно определить величину финансового риска, необходимо знать все возможные последствия какого-нибудь отдельного действия и вероятность самих последствий.</a:t>
            </a:r>
          </a:p>
        </p:txBody>
      </p:sp>
      <p:pic>
        <p:nvPicPr>
          <p:cNvPr id="4" name="Рисунок 3" descr="ЧИТАЕ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692696"/>
            <a:ext cx="2051720" cy="2736304"/>
          </a:xfrm>
          <a:prstGeom prst="rect">
            <a:avLst/>
          </a:prstGeom>
        </p:spPr>
      </p:pic>
      <p:pic>
        <p:nvPicPr>
          <p:cNvPr id="5" name="Рисунок 4" descr="xuWhiiR6_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4221088"/>
            <a:ext cx="2627784" cy="21602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5000" y="476672"/>
            <a:ext cx="7239000" cy="5598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Вероятность</a:t>
            </a:r>
            <a:r>
              <a:rPr lang="ru-RU" dirty="0"/>
              <a:t> означает возможность получения определенного результата. </a:t>
            </a:r>
          </a:p>
          <a:p>
            <a:r>
              <a:rPr lang="ru-RU" dirty="0"/>
              <a:t>Применительно к экономическим задачам методы теории вероятности сводятся к определению значений вероятности наступления событий и к выбору из возможных событий самого предпочтительного исходя из наибольшей величины математического ожидания. </a:t>
            </a:r>
          </a:p>
          <a:p>
            <a:r>
              <a:rPr lang="ru-RU" dirty="0"/>
              <a:t>Иначе говоря, </a:t>
            </a:r>
            <a:r>
              <a:rPr lang="ru-RU" dirty="0">
                <a:solidFill>
                  <a:srgbClr val="7030A0"/>
                </a:solidFill>
              </a:rPr>
              <a:t>математическое ожидание </a:t>
            </a:r>
            <a:r>
              <a:rPr lang="ru-RU" dirty="0"/>
              <a:t>какого-либо события равно абсолютной величине этого </a:t>
            </a:r>
            <a:r>
              <a:rPr lang="ru-RU" dirty="0">
                <a:solidFill>
                  <a:srgbClr val="FF0000"/>
                </a:solidFill>
              </a:rPr>
              <a:t>события</a:t>
            </a:r>
            <a:r>
              <a:rPr lang="ru-RU" dirty="0"/>
              <a:t>, умноженной на </a:t>
            </a:r>
            <a:r>
              <a:rPr lang="ru-RU" dirty="0">
                <a:solidFill>
                  <a:srgbClr val="FFC000"/>
                </a:solidFill>
              </a:rPr>
              <a:t>вероятность</a:t>
            </a:r>
            <a:r>
              <a:rPr lang="ru-RU" dirty="0"/>
              <a:t> его наступления.</a:t>
            </a:r>
          </a:p>
        </p:txBody>
      </p:sp>
      <p:pic>
        <p:nvPicPr>
          <p:cNvPr id="4" name="Рисунок 3" descr="following_footprints_anim_500_clr_1333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4544" y="476672"/>
            <a:ext cx="2436789" cy="25258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1038</TotalTime>
  <Words>1187</Words>
  <Application>Microsoft Office PowerPoint</Application>
  <PresentationFormat>Экран (4:3)</PresentationFormat>
  <Paragraphs>131</Paragraphs>
  <Slides>24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Тема1</vt:lpstr>
      <vt:lpstr>Презентация PowerPoint</vt:lpstr>
      <vt:lpstr>Презентация PowerPoint</vt:lpstr>
      <vt:lpstr>Литература : №1 стр 53-78, №2 стр 33-51, №3 стр 177-194   </vt:lpstr>
      <vt:lpstr>Презентация PowerPoint</vt:lpstr>
      <vt:lpstr>Презентация PowerPoint</vt:lpstr>
      <vt:lpstr>Презентация PowerPoint</vt:lpstr>
      <vt:lpstr>Рисунок 1.  Система финансовых рисков</vt:lpstr>
      <vt:lpstr>Презентация PowerPoint</vt:lpstr>
      <vt:lpstr>Презентация PowerPoint</vt:lpstr>
      <vt:lpstr>Пример.</vt:lpstr>
      <vt:lpstr>Решение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Количественно риск инвестора характеризуется его оценкой вероятной величины максимального и минимального доходов.   При этом, чем больше диапазон между этими величинами при равной их вероятности, тем выше степень риска       </vt:lpstr>
      <vt:lpstr>Презентация PowerPoint</vt:lpstr>
      <vt:lpstr>Презентация PowerPoint</vt:lpstr>
      <vt:lpstr>Установлена следующая качественная оценка различных значений коэффициента вариации:  </vt:lpstr>
      <vt:lpstr>Пример:</vt:lpstr>
      <vt:lpstr>Решение:</vt:lpstr>
      <vt:lpstr>Сравнивая 2 суммы ожидаемой прибыли, можно сделать вывод, что   </vt:lpstr>
      <vt:lpstr>Для анализа используют коэффициент вариации. </vt:lpstr>
      <vt:lpstr>Вывод: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Риск и доходность. Управление корпорационными рисками</dc:title>
  <dc:creator>user</dc:creator>
  <cp:lastModifiedBy>Image&amp;Matros ®</cp:lastModifiedBy>
  <cp:revision>107</cp:revision>
  <dcterms:modified xsi:type="dcterms:W3CDTF">2023-10-12T04:13:02Z</dcterms:modified>
</cp:coreProperties>
</file>